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60" r:id="rId4"/>
    <p:sldId id="261" r:id="rId5"/>
    <p:sldId id="306" r:id="rId6"/>
    <p:sldId id="320" r:id="rId7"/>
    <p:sldId id="307" r:id="rId8"/>
    <p:sldId id="286" r:id="rId9"/>
    <p:sldId id="287" r:id="rId10"/>
    <p:sldId id="288" r:id="rId11"/>
    <p:sldId id="289" r:id="rId12"/>
    <p:sldId id="290" r:id="rId13"/>
    <p:sldId id="291" r:id="rId14"/>
    <p:sldId id="318" r:id="rId15"/>
    <p:sldId id="292" r:id="rId16"/>
    <p:sldId id="293" r:id="rId17"/>
    <p:sldId id="294" r:id="rId18"/>
    <p:sldId id="295" r:id="rId19"/>
    <p:sldId id="317" r:id="rId20"/>
    <p:sldId id="296" r:id="rId21"/>
    <p:sldId id="297" r:id="rId22"/>
    <p:sldId id="298" r:id="rId23"/>
    <p:sldId id="299" r:id="rId24"/>
    <p:sldId id="313" r:id="rId25"/>
    <p:sldId id="300" r:id="rId26"/>
    <p:sldId id="262" r:id="rId27"/>
    <p:sldId id="303" r:id="rId28"/>
    <p:sldId id="308" r:id="rId29"/>
    <p:sldId id="305" r:id="rId30"/>
    <p:sldId id="304" r:id="rId31"/>
    <p:sldId id="314" r:id="rId32"/>
    <p:sldId id="315" r:id="rId33"/>
    <p:sldId id="301" r:id="rId34"/>
    <p:sldId id="309" r:id="rId35"/>
    <p:sldId id="302" r:id="rId36"/>
    <p:sldId id="283" r:id="rId37"/>
    <p:sldId id="311" r:id="rId38"/>
    <p:sldId id="319" r:id="rId39"/>
    <p:sldId id="310" r:id="rId40"/>
    <p:sldId id="285" r:id="rId4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15" autoAdjust="0"/>
    <p:restoredTop sz="94665"/>
  </p:normalViewPr>
  <p:slideViewPr>
    <p:cSldViewPr>
      <p:cViewPr>
        <p:scale>
          <a:sx n="95" d="100"/>
          <a:sy n="95" d="100"/>
        </p:scale>
        <p:origin x="-65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E7088-3A9D-B34B-A0EA-446EF8926826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03E0C-77BE-AC4D-A4E2-FE1A4966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5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03E0C-77BE-AC4D-A4E2-FE1A4966DC3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03E0C-77BE-AC4D-A4E2-FE1A4966DC3D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2017/6/3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2017/6/3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2017/6/3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1324" y="784055"/>
            <a:ext cx="77527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American Asian </a:t>
            </a:r>
            <a:r>
              <a:rPr lang="en-US" altLang="zh-CN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&amp; </a:t>
            </a:r>
            <a:r>
              <a:rPr lang="en-US" altLang="zh-CN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Pacific Islander Celebration</a:t>
            </a:r>
          </a:p>
          <a:p>
            <a:pPr algn="ctr"/>
            <a:r>
              <a:rPr lang="en-US" altLang="zh-CN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</a:t>
            </a:r>
            <a:r>
              <a:rPr lang="en-US" altLang="zh-CN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 the</a:t>
            </a:r>
            <a:r>
              <a:rPr lang="en-US" altLang="zh-CN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r>
              <a:rPr lang="en-US" altLang="zh-CN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RNC Spring Meeting</a:t>
            </a:r>
            <a:endParaRPr lang="zh-CN" altLang="en-US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184" y="5814869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Honoring Conservative Asian &amp; Pacific Island Leaders</a:t>
            </a:r>
            <a:endParaRPr lang="en-US" altLang="zh-CN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 descr="E:\chen\NCAAR\州LOGO\全国NCAA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0" y="3369707"/>
            <a:ext cx="1232678" cy="123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hen\Desktop\未标题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868" y="4283634"/>
            <a:ext cx="1603455" cy="57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chen\Desktop\未标题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89" y="4238901"/>
            <a:ext cx="1504244" cy="54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:\chen\apicc\apicc1 拷贝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93" y="3371287"/>
            <a:ext cx="1191107" cy="119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45329" y="3120458"/>
            <a:ext cx="554131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RNC Chairwoman 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Ronna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Romney McDaniel</a:t>
            </a:r>
          </a:p>
          <a:p>
            <a:pPr algn="ctr"/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RNC Co-Chairman Bob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Paduchik</a:t>
            </a:r>
            <a:endParaRPr lang="en-US" sz="2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Gov. Eddie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Baza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Calvo</a:t>
            </a:r>
          </a:p>
          <a:p>
            <a:pPr algn="ctr"/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Gov. Ralph Torres</a:t>
            </a:r>
          </a:p>
          <a:p>
            <a:pPr algn="ctr" fontAlgn="base"/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Congresswoman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Amata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CN" sz="2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Radewagen</a:t>
            </a:r>
            <a:endParaRPr lang="en-US" altLang="zh-CN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altLang="zh-CN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Utah </a:t>
            </a:r>
            <a:r>
              <a:rPr lang="en-US" altLang="zh-CN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Attorney General </a:t>
            </a:r>
            <a:r>
              <a:rPr lang="en-US" altLang="zh-CN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Sean</a:t>
            </a:r>
            <a:r>
              <a:rPr lang="en-US" altLang="zh-CN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Reyes</a:t>
            </a:r>
            <a:endParaRPr lang="zh-CN" altLang="en-US" sz="2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124629" y="2532053"/>
            <a:ext cx="2579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Special Guests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109">
        <p:split orient="vert"/>
      </p:transition>
    </mc:Choice>
    <mc:Fallback xmlns="">
      <p:transition spd="slow" advTm="710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038" y="3933056"/>
            <a:ext cx="875624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altLang="zh-CN" sz="2800" b="1" smtClean="0">
                <a:solidFill>
                  <a:schemeClr val="bg1"/>
                </a:solidFill>
              </a:rPr>
              <a:t>Hon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. </a:t>
            </a:r>
            <a:r>
              <a:rPr lang="en-US" altLang="zh-CN" sz="2800" b="1" dirty="0">
                <a:solidFill>
                  <a:schemeClr val="bg1"/>
                </a:solidFill>
              </a:rPr>
              <a:t>David 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Cohen</a:t>
            </a:r>
          </a:p>
          <a:p>
            <a:pPr algn="ctr" fontAlgn="base"/>
            <a:endParaRPr lang="en-US" altLang="zh-CN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altLang="zh-CN" b="1" dirty="0" smtClean="0">
                <a:solidFill>
                  <a:schemeClr val="bg1"/>
                </a:solidFill>
              </a:rPr>
              <a:t>Former </a:t>
            </a:r>
            <a:r>
              <a:rPr lang="en-US" altLang="zh-CN" b="1" dirty="0">
                <a:solidFill>
                  <a:schemeClr val="bg1"/>
                </a:solidFill>
              </a:rPr>
              <a:t>Deputy Assistant Secretary of the </a:t>
            </a:r>
            <a:r>
              <a:rPr lang="en-US" altLang="zh-CN" b="1" dirty="0" smtClean="0">
                <a:solidFill>
                  <a:schemeClr val="bg1"/>
                </a:solidFill>
              </a:rPr>
              <a:t>Interior</a:t>
            </a:r>
          </a:p>
          <a:p>
            <a:pPr algn="ctr" fontAlgn="base"/>
            <a:r>
              <a:rPr lang="en-US" altLang="zh-CN" b="1" dirty="0" smtClean="0">
                <a:solidFill>
                  <a:schemeClr val="bg1"/>
                </a:solidFill>
              </a:rPr>
              <a:t>Chairman , National </a:t>
            </a:r>
            <a:r>
              <a:rPr lang="en-US" altLang="zh-CN" b="1" dirty="0">
                <a:solidFill>
                  <a:schemeClr val="bg1"/>
                </a:solidFill>
              </a:rPr>
              <a:t>Asian </a:t>
            </a:r>
            <a:r>
              <a:rPr lang="en-US" altLang="zh-CN" b="1" dirty="0" smtClean="0">
                <a:solidFill>
                  <a:schemeClr val="bg1"/>
                </a:solidFill>
              </a:rPr>
              <a:t>Pacific </a:t>
            </a:r>
            <a:r>
              <a:rPr lang="en-US" altLang="zh-CN" b="1" dirty="0">
                <a:solidFill>
                  <a:schemeClr val="bg1"/>
                </a:solidFill>
              </a:rPr>
              <a:t>Center on </a:t>
            </a:r>
            <a:r>
              <a:rPr lang="en-US" altLang="zh-CN" b="1" dirty="0" smtClean="0">
                <a:solidFill>
                  <a:schemeClr val="bg1"/>
                </a:solidFill>
              </a:rPr>
              <a:t>Aging </a:t>
            </a:r>
          </a:p>
          <a:p>
            <a:pPr algn="ctr" fontAlgn="base"/>
            <a:r>
              <a:rPr lang="en-US" altLang="zh-CN" b="1" dirty="0">
                <a:solidFill>
                  <a:schemeClr val="bg1"/>
                </a:solidFill>
              </a:rPr>
              <a:t>M</a:t>
            </a:r>
            <a:r>
              <a:rPr lang="en-US" altLang="zh-CN" b="1" dirty="0" smtClean="0">
                <a:solidFill>
                  <a:schemeClr val="bg1"/>
                </a:solidFill>
              </a:rPr>
              <a:t>ember </a:t>
            </a:r>
            <a:r>
              <a:rPr lang="en-US" altLang="zh-CN" b="1" dirty="0">
                <a:solidFill>
                  <a:schemeClr val="bg1"/>
                </a:solidFill>
              </a:rPr>
              <a:t>of the </a:t>
            </a:r>
            <a:r>
              <a:rPr lang="en-US" altLang="zh-CN" b="1" dirty="0" smtClean="0">
                <a:solidFill>
                  <a:schemeClr val="bg1"/>
                </a:solidFill>
              </a:rPr>
              <a:t>President’s </a:t>
            </a:r>
            <a:r>
              <a:rPr lang="en-US" altLang="zh-CN" b="1" dirty="0">
                <a:solidFill>
                  <a:schemeClr val="bg1"/>
                </a:solidFill>
              </a:rPr>
              <a:t>Advisory Commission on Asian Americans and Pacific Islanders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1484784"/>
            <a:ext cx="2226544" cy="222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split orient="vert"/>
      </p:transition>
    </mc:Choice>
    <mc:Fallback xmlns="">
      <p:transition spd="slow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4230" y="3861048"/>
            <a:ext cx="47028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altLang="zh-CN" sz="2800" b="1" dirty="0" smtClean="0">
                <a:solidFill>
                  <a:schemeClr val="bg1"/>
                </a:solidFill>
              </a:rPr>
              <a:t>Mr</a:t>
            </a:r>
            <a:r>
              <a:rPr lang="en-US" altLang="zh-CN" sz="2800" b="1" dirty="0">
                <a:solidFill>
                  <a:schemeClr val="bg1"/>
                </a:solidFill>
              </a:rPr>
              <a:t>. Victor 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Cruz</a:t>
            </a:r>
          </a:p>
          <a:p>
            <a:pPr algn="ctr" fontAlgn="base"/>
            <a:endParaRPr lang="en-US" altLang="zh-CN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altLang="zh-CN" b="1" dirty="0" smtClean="0">
                <a:solidFill>
                  <a:schemeClr val="bg1"/>
                </a:solidFill>
              </a:rPr>
              <a:t>Chairman, the Republican </a:t>
            </a:r>
            <a:r>
              <a:rPr lang="en-US" altLang="zh-CN" b="1" dirty="0">
                <a:solidFill>
                  <a:schemeClr val="bg1"/>
                </a:solidFill>
              </a:rPr>
              <a:t>Party of </a:t>
            </a:r>
            <a:r>
              <a:rPr lang="en-US" altLang="zh-CN" b="1" dirty="0" smtClean="0">
                <a:solidFill>
                  <a:schemeClr val="bg1"/>
                </a:solidFill>
              </a:rPr>
              <a:t>Guam (GOP)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8387" y="1498123"/>
            <a:ext cx="1914510" cy="222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875">
        <p:split orient="vert"/>
      </p:transition>
    </mc:Choice>
    <mc:Fallback xmlns="">
      <p:transition spd="slow" advTm="487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005" y="3717032"/>
            <a:ext cx="7869269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altLang="zh-CN" sz="2800" b="1" dirty="0" smtClean="0">
                <a:solidFill>
                  <a:schemeClr val="bg1"/>
                </a:solidFill>
              </a:rPr>
              <a:t>Ms. </a:t>
            </a:r>
            <a:r>
              <a:rPr lang="en-US" altLang="zh-CN" sz="2800" b="1" dirty="0" err="1" smtClean="0">
                <a:solidFill>
                  <a:schemeClr val="bg1"/>
                </a:solidFill>
              </a:rPr>
              <a:t>Harmeet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</a:rPr>
              <a:t>K. </a:t>
            </a:r>
            <a:r>
              <a:rPr lang="en-US" altLang="zh-CN" sz="2800" b="1" dirty="0" err="1" smtClean="0">
                <a:solidFill>
                  <a:schemeClr val="bg1"/>
                </a:solidFill>
              </a:rPr>
              <a:t>Dhillon</a:t>
            </a:r>
            <a:endParaRPr lang="en-US" altLang="zh-CN" sz="2800" b="1" dirty="0" smtClean="0">
              <a:solidFill>
                <a:schemeClr val="bg1"/>
              </a:solidFill>
            </a:endParaRPr>
          </a:p>
          <a:p>
            <a:pPr algn="ctr" fontAlgn="base"/>
            <a:endParaRPr lang="en-US" altLang="zh-CN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altLang="zh-CN" b="1" dirty="0">
                <a:solidFill>
                  <a:schemeClr val="bg1"/>
                </a:solidFill>
              </a:rPr>
              <a:t>Ms. </a:t>
            </a:r>
            <a:r>
              <a:rPr lang="en-US" altLang="zh-CN" b="1" dirty="0" err="1">
                <a:solidFill>
                  <a:schemeClr val="bg1"/>
                </a:solidFill>
              </a:rPr>
              <a:t>Dhillon</a:t>
            </a:r>
            <a:r>
              <a:rPr lang="en-US" altLang="zh-CN" b="1" dirty="0">
                <a:solidFill>
                  <a:schemeClr val="bg1"/>
                </a:solidFill>
              </a:rPr>
              <a:t>, is the Vice Chairman of the California Republican Party.  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altLang="zh-CN" b="1" dirty="0" smtClean="0">
                <a:solidFill>
                  <a:schemeClr val="bg1"/>
                </a:solidFill>
              </a:rPr>
              <a:t>In </a:t>
            </a:r>
            <a:r>
              <a:rPr lang="en-US" altLang="zh-CN" b="1" dirty="0">
                <a:solidFill>
                  <a:schemeClr val="bg1"/>
                </a:solidFill>
              </a:rPr>
              <a:t>2016, Ms. </a:t>
            </a:r>
            <a:r>
              <a:rPr lang="en-US" altLang="zh-CN" b="1" dirty="0" err="1">
                <a:solidFill>
                  <a:schemeClr val="bg1"/>
                </a:solidFill>
              </a:rPr>
              <a:t>Dhillon</a:t>
            </a:r>
            <a:r>
              <a:rPr lang="en-US" altLang="zh-CN" b="1" dirty="0">
                <a:solidFill>
                  <a:schemeClr val="bg1"/>
                </a:solidFill>
              </a:rPr>
              <a:t>, delivered a moving Sikh prayer during the 2016 Republican 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altLang="zh-CN" b="1" dirty="0" smtClean="0">
                <a:solidFill>
                  <a:schemeClr val="bg1"/>
                </a:solidFill>
              </a:rPr>
              <a:t>National </a:t>
            </a:r>
            <a:r>
              <a:rPr lang="en-US" altLang="zh-CN" b="1" dirty="0">
                <a:solidFill>
                  <a:schemeClr val="bg1"/>
                </a:solidFill>
              </a:rPr>
              <a:t>Convention. Ms. </a:t>
            </a:r>
            <a:r>
              <a:rPr lang="en-US" altLang="zh-CN" b="1" dirty="0" err="1">
                <a:solidFill>
                  <a:schemeClr val="bg1"/>
                </a:solidFill>
              </a:rPr>
              <a:t>Dhillon</a:t>
            </a:r>
            <a:r>
              <a:rPr lang="en-US" altLang="zh-CN" b="1" dirty="0">
                <a:solidFill>
                  <a:schemeClr val="bg1"/>
                </a:solidFill>
              </a:rPr>
              <a:t> is presently being considered by the 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altLang="zh-CN" b="1" dirty="0" smtClean="0">
                <a:solidFill>
                  <a:schemeClr val="bg1"/>
                </a:solidFill>
              </a:rPr>
              <a:t>WH </a:t>
            </a:r>
            <a:r>
              <a:rPr lang="en-US" altLang="zh-CN" b="1" dirty="0">
                <a:solidFill>
                  <a:schemeClr val="bg1"/>
                </a:solidFill>
              </a:rPr>
              <a:t>to lead the Justice Department’s Civil Rights Division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0725" y="1772816"/>
            <a:ext cx="2949830" cy="165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953">
        <p:split orient="vert"/>
      </p:transition>
    </mc:Choice>
    <mc:Fallback xmlns="">
      <p:transition spd="slow" advTm="595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5338" y="4005064"/>
            <a:ext cx="394364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fi-FI" altLang="zh-CN" sz="2800" b="1" dirty="0" smtClean="0">
                <a:solidFill>
                  <a:schemeClr val="bg1"/>
                </a:solidFill>
              </a:rPr>
              <a:t>Dr</a:t>
            </a:r>
            <a:r>
              <a:rPr lang="fi-FI" altLang="zh-CN" sz="2800" b="1" dirty="0">
                <a:solidFill>
                  <a:schemeClr val="bg1"/>
                </a:solidFill>
              </a:rPr>
              <a:t>. Helen Van </a:t>
            </a:r>
            <a:r>
              <a:rPr lang="fi-FI" altLang="zh-CN" sz="2800" b="1" dirty="0" smtClean="0">
                <a:solidFill>
                  <a:schemeClr val="bg1"/>
                </a:solidFill>
              </a:rPr>
              <a:t>Etten</a:t>
            </a:r>
          </a:p>
          <a:p>
            <a:pPr algn="ctr" fontAlgn="base"/>
            <a:endParaRPr lang="en-US" altLang="zh-CN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altLang="zh-CN" b="1" dirty="0">
                <a:solidFill>
                  <a:schemeClr val="bg1"/>
                </a:solidFill>
              </a:rPr>
              <a:t>A Director for Kansas Board of Regents </a:t>
            </a:r>
          </a:p>
          <a:p>
            <a:pPr algn="ctr" fontAlgn="base"/>
            <a:r>
              <a:rPr lang="en-US" altLang="zh-CN" b="1" dirty="0">
                <a:solidFill>
                  <a:schemeClr val="bg1"/>
                </a:solidFill>
              </a:rPr>
              <a:t>Republican National Committeewoman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1556792"/>
            <a:ext cx="2226544" cy="222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828">
        <p:split orient="vert"/>
      </p:transition>
    </mc:Choice>
    <mc:Fallback xmlns="">
      <p:transition spd="slow" advTm="482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5587" y="3789040"/>
            <a:ext cx="42007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fi-FI" altLang="zh-CN" sz="2800" b="1" dirty="0" err="1" smtClean="0">
                <a:solidFill>
                  <a:schemeClr val="bg1"/>
                </a:solidFill>
              </a:rPr>
              <a:t>Hon</a:t>
            </a:r>
            <a:r>
              <a:rPr lang="fi-FI" altLang="zh-CN" sz="2800" b="1" dirty="0" smtClean="0">
                <a:solidFill>
                  <a:schemeClr val="bg1"/>
                </a:solidFill>
              </a:rPr>
              <a:t>. </a:t>
            </a:r>
            <a:r>
              <a:rPr lang="fi-FI" altLang="zh-CN" sz="2800" b="1" dirty="0">
                <a:solidFill>
                  <a:schemeClr val="bg1"/>
                </a:solidFill>
              </a:rPr>
              <a:t>Chris </a:t>
            </a:r>
            <a:r>
              <a:rPr lang="fi-FI" altLang="zh-CN" sz="2800" b="1" dirty="0" err="1">
                <a:solidFill>
                  <a:schemeClr val="bg1"/>
                </a:solidFill>
              </a:rPr>
              <a:t>Cate</a:t>
            </a:r>
            <a:r>
              <a:rPr lang="fi-FI" altLang="zh-CN" sz="2800" b="1" dirty="0">
                <a:solidFill>
                  <a:schemeClr val="bg1"/>
                </a:solidFill>
              </a:rPr>
              <a:t> </a:t>
            </a:r>
            <a:endParaRPr lang="fi-FI" altLang="zh-CN" sz="2800" b="1" dirty="0" smtClean="0">
              <a:solidFill>
                <a:schemeClr val="bg1"/>
              </a:solidFill>
            </a:endParaRPr>
          </a:p>
          <a:p>
            <a:pPr algn="ctr" fontAlgn="base"/>
            <a:endParaRPr lang="fi-FI" altLang="zh-CN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fi-FI" altLang="zh-CN" b="1" dirty="0">
                <a:solidFill>
                  <a:schemeClr val="bg1"/>
                </a:solidFill>
              </a:rPr>
              <a:t>6</a:t>
            </a:r>
            <a:r>
              <a:rPr lang="fi-FI" altLang="zh-CN" b="1" dirty="0" smtClean="0">
                <a:solidFill>
                  <a:schemeClr val="bg1"/>
                </a:solidFill>
              </a:rPr>
              <a:t>th </a:t>
            </a:r>
            <a:r>
              <a:rPr lang="fi-FI" altLang="zh-CN" b="1" dirty="0" err="1" smtClean="0">
                <a:solidFill>
                  <a:schemeClr val="bg1"/>
                </a:solidFill>
              </a:rPr>
              <a:t>District</a:t>
            </a:r>
            <a:r>
              <a:rPr lang="fi-FI" altLang="zh-CN" b="1" dirty="0">
                <a:solidFill>
                  <a:schemeClr val="bg1"/>
                </a:solidFill>
              </a:rPr>
              <a:t> </a:t>
            </a:r>
            <a:r>
              <a:rPr lang="fi-FI" altLang="zh-CN" b="1" dirty="0" err="1" smtClean="0">
                <a:solidFill>
                  <a:schemeClr val="bg1"/>
                </a:solidFill>
              </a:rPr>
              <a:t>Councilman</a:t>
            </a:r>
            <a:r>
              <a:rPr lang="fi-FI" altLang="zh-CN" b="1" dirty="0" smtClean="0">
                <a:solidFill>
                  <a:schemeClr val="bg1"/>
                </a:solidFill>
              </a:rPr>
              <a:t>, City </a:t>
            </a:r>
            <a:r>
              <a:rPr lang="fi-FI" altLang="zh-CN" b="1" dirty="0">
                <a:solidFill>
                  <a:schemeClr val="bg1"/>
                </a:solidFill>
              </a:rPr>
              <a:t>of San </a:t>
            </a:r>
            <a:r>
              <a:rPr lang="fi-FI" altLang="zh-CN" b="1" dirty="0" smtClean="0">
                <a:solidFill>
                  <a:schemeClr val="bg1"/>
                </a:solidFill>
              </a:rPr>
              <a:t>Diego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0" t="8247" r="-130" b="28001"/>
          <a:stretch>
            <a:fillRect/>
          </a:stretch>
        </p:blipFill>
        <p:spPr>
          <a:xfrm>
            <a:off x="3563888" y="1412776"/>
            <a:ext cx="2324100" cy="22265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781">
        <p:split orient="vert"/>
      </p:transition>
    </mc:Choice>
    <mc:Fallback xmlns="">
      <p:transition spd="slow" advTm="478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3861" y="4052098"/>
            <a:ext cx="57235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altLang="zh-CN" sz="2800" b="1" dirty="0" smtClean="0">
                <a:solidFill>
                  <a:schemeClr val="bg1"/>
                </a:solidFill>
              </a:rPr>
              <a:t>Hon. </a:t>
            </a:r>
            <a:r>
              <a:rPr lang="en-US" altLang="zh-CN" sz="2800" b="1" dirty="0">
                <a:solidFill>
                  <a:schemeClr val="bg1"/>
                </a:solidFill>
              </a:rPr>
              <a:t>Ron </a:t>
            </a:r>
            <a:r>
              <a:rPr lang="en-US" altLang="zh-CN" sz="2800" b="1" dirty="0" err="1" smtClean="0">
                <a:solidFill>
                  <a:schemeClr val="bg1"/>
                </a:solidFill>
              </a:rPr>
              <a:t>Falconi</a:t>
            </a:r>
            <a:endParaRPr lang="en-US" altLang="zh-CN" sz="2800" b="1" dirty="0" smtClean="0">
              <a:solidFill>
                <a:schemeClr val="bg1"/>
              </a:solidFill>
            </a:endParaRPr>
          </a:p>
          <a:p>
            <a:pPr algn="ctr" fontAlgn="base"/>
            <a:endParaRPr lang="en-US" altLang="zh-CN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altLang="zh-CN" b="1" dirty="0">
                <a:solidFill>
                  <a:schemeClr val="bg1"/>
                </a:solidFill>
              </a:rPr>
              <a:t>Mayor of Brunswick, first Filipino American Mayor in Ohio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1556792"/>
            <a:ext cx="2226544" cy="222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93">
        <p:split orient="vert"/>
      </p:transition>
    </mc:Choice>
    <mc:Fallback xmlns="">
      <p:transition spd="slow" advTm="459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6393" y="3861048"/>
            <a:ext cx="6541534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altLang="zh-CN" sz="2800" b="1" dirty="0" smtClean="0">
                <a:solidFill>
                  <a:schemeClr val="bg1"/>
                </a:solidFill>
              </a:rPr>
              <a:t>Ms. Denise </a:t>
            </a:r>
            <a:r>
              <a:rPr lang="en-US" altLang="zh-CN" sz="2800" b="1" dirty="0" err="1" smtClean="0">
                <a:solidFill>
                  <a:schemeClr val="bg1"/>
                </a:solidFill>
              </a:rPr>
              <a:t>Gitsham</a:t>
            </a:r>
            <a:endParaRPr lang="en-US" altLang="zh-CN" sz="2800" b="1" dirty="0" smtClean="0">
              <a:solidFill>
                <a:schemeClr val="bg1"/>
              </a:solidFill>
            </a:endParaRPr>
          </a:p>
          <a:p>
            <a:pPr algn="ctr" fontAlgn="base"/>
            <a:endParaRPr lang="en-US" altLang="zh-CN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altLang="zh-CN" b="1" dirty="0">
                <a:solidFill>
                  <a:schemeClr val="bg1"/>
                </a:solidFill>
              </a:rPr>
              <a:t>Hispanic Coalitions Coordinator, Bush Cheney 2000, 1999-2000;</a:t>
            </a:r>
          </a:p>
          <a:p>
            <a:pPr algn="ctr" fontAlgn="base"/>
            <a:r>
              <a:rPr lang="en-US" altLang="zh-CN" b="1" dirty="0">
                <a:solidFill>
                  <a:schemeClr val="bg1"/>
                </a:solidFill>
              </a:rPr>
              <a:t>Associate Director, Office of Intergovernmental and Public Liaison, 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altLang="zh-CN" b="1" dirty="0" smtClean="0">
                <a:solidFill>
                  <a:schemeClr val="bg1"/>
                </a:solidFill>
              </a:rPr>
              <a:t>United </a:t>
            </a:r>
            <a:r>
              <a:rPr lang="en-US" altLang="zh-CN" b="1" dirty="0">
                <a:solidFill>
                  <a:schemeClr val="bg1"/>
                </a:solidFill>
              </a:rPr>
              <a:t>States Department of Justice, 2004-2005;</a:t>
            </a:r>
          </a:p>
          <a:p>
            <a:pPr algn="ctr" fontAlgn="base"/>
            <a:r>
              <a:rPr lang="en-US" altLang="zh-CN" b="1" dirty="0">
                <a:solidFill>
                  <a:schemeClr val="bg1"/>
                </a:solidFill>
              </a:rPr>
              <a:t>Agency Liaison, The White House, Office of Agency Liaison, 2001.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1412776"/>
            <a:ext cx="2226544" cy="222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859">
        <p:split orient="vert"/>
      </p:transition>
    </mc:Choice>
    <mc:Fallback xmlns="">
      <p:transition spd="slow" advTm="585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2382" y="3861048"/>
            <a:ext cx="680955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altLang="zh-CN" sz="2800" b="1" dirty="0" smtClean="0">
                <a:solidFill>
                  <a:schemeClr val="bg1"/>
                </a:solidFill>
              </a:rPr>
              <a:t>Dr</a:t>
            </a:r>
            <a:r>
              <a:rPr lang="en-US" altLang="zh-CN" sz="2800" b="1" dirty="0">
                <a:solidFill>
                  <a:schemeClr val="bg1"/>
                </a:solidFill>
              </a:rPr>
              <a:t>. Paul </a:t>
            </a:r>
            <a:r>
              <a:rPr lang="en-US" altLang="zh-CN" sz="2800" b="1" dirty="0" err="1" smtClean="0">
                <a:solidFill>
                  <a:schemeClr val="bg1"/>
                </a:solidFill>
              </a:rPr>
              <a:t>Jhin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 algn="ctr" fontAlgn="base"/>
            <a:endParaRPr lang="en-US" altLang="zh-CN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altLang="zh-CN" b="1" dirty="0">
                <a:solidFill>
                  <a:schemeClr val="bg1"/>
                </a:solidFill>
              </a:rPr>
              <a:t>Asian American Outreach Committee Chair, 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altLang="zh-CN" b="1" dirty="0" smtClean="0">
                <a:solidFill>
                  <a:schemeClr val="bg1"/>
                </a:solidFill>
              </a:rPr>
              <a:t>LA </a:t>
            </a:r>
            <a:r>
              <a:rPr lang="en-US" altLang="zh-CN" b="1" dirty="0">
                <a:solidFill>
                  <a:schemeClr val="bg1"/>
                </a:solidFill>
              </a:rPr>
              <a:t>County Republican Party; a long time grassroots Republican leader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1484784"/>
            <a:ext cx="2226544" cy="222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875">
        <p:split orient="vert"/>
      </p:transition>
    </mc:Choice>
    <mc:Fallback xmlns="">
      <p:transition spd="slow" advTm="487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5651" y="3861048"/>
            <a:ext cx="516000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altLang="zh-CN" sz="2800" b="1" dirty="0" smtClean="0">
                <a:solidFill>
                  <a:schemeClr val="bg1"/>
                </a:solidFill>
              </a:rPr>
              <a:t>Mr. Jonathan </a:t>
            </a:r>
            <a:r>
              <a:rPr lang="en-US" altLang="zh-CN" sz="2800" b="1" dirty="0" err="1">
                <a:solidFill>
                  <a:schemeClr val="bg1"/>
                </a:solidFill>
              </a:rPr>
              <a:t>Kaji</a:t>
            </a:r>
            <a:r>
              <a:rPr lang="en-US" altLang="zh-CN" sz="2800" b="1" dirty="0" smtClean="0">
                <a:solidFill>
                  <a:schemeClr val="bg1"/>
                </a:solidFill>
              </a:rPr>
              <a:t/>
            </a:r>
            <a:br>
              <a:rPr lang="en-US" altLang="zh-CN" sz="2800" b="1" dirty="0" smtClean="0">
                <a:solidFill>
                  <a:schemeClr val="bg1"/>
                </a:solidFill>
              </a:rPr>
            </a:br>
            <a:endParaRPr lang="en-US" altLang="zh-CN" sz="1600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altLang="zh-CN" sz="1600" b="1" dirty="0" smtClean="0">
                <a:solidFill>
                  <a:schemeClr val="bg1"/>
                </a:solidFill>
              </a:rPr>
              <a:t>State of California Commission for Economic Development</a:t>
            </a:r>
          </a:p>
          <a:p>
            <a:pPr algn="ctr" fontAlgn="base"/>
            <a:r>
              <a:rPr lang="en-US" altLang="zh-CN" sz="1600" b="1" dirty="0" smtClean="0">
                <a:solidFill>
                  <a:schemeClr val="bg1"/>
                </a:solidFill>
              </a:rPr>
              <a:t>Board </a:t>
            </a:r>
            <a:r>
              <a:rPr lang="en-US" altLang="zh-CN" sz="1600" b="1" dirty="0">
                <a:solidFill>
                  <a:schemeClr val="bg1"/>
                </a:solidFill>
              </a:rPr>
              <a:t>of 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Governors, Japanese </a:t>
            </a:r>
            <a:r>
              <a:rPr lang="en-US" altLang="zh-CN" sz="1600" b="1" dirty="0">
                <a:solidFill>
                  <a:schemeClr val="bg1"/>
                </a:solidFill>
              </a:rPr>
              <a:t>American National 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Museum</a:t>
            </a:r>
          </a:p>
          <a:p>
            <a:pPr algn="ctr" fontAlgn="base"/>
            <a:r>
              <a:rPr lang="en-US" altLang="zh-CN" sz="1600" b="1" dirty="0" smtClean="0">
                <a:solidFill>
                  <a:schemeClr val="bg1"/>
                </a:solidFill>
              </a:rPr>
              <a:t>Member, Little </a:t>
            </a:r>
            <a:r>
              <a:rPr lang="en-US" altLang="zh-CN" sz="1600" b="1" dirty="0">
                <a:solidFill>
                  <a:schemeClr val="bg1"/>
                </a:solidFill>
              </a:rPr>
              <a:t>Tokyo Community 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Council</a:t>
            </a:r>
            <a:endParaRPr lang="en-US" altLang="zh-CN" sz="16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1412776"/>
            <a:ext cx="2232248" cy="2232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875">
        <p:split orient="vert"/>
      </p:transition>
    </mc:Choice>
    <mc:Fallback xmlns="">
      <p:transition spd="slow" advTm="487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4433" y="3861048"/>
            <a:ext cx="540545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altLang="zh-CN" sz="2800" b="1" dirty="0" smtClean="0">
                <a:solidFill>
                  <a:schemeClr val="bg1"/>
                </a:solidFill>
              </a:rPr>
              <a:t>Mr</a:t>
            </a:r>
            <a:r>
              <a:rPr lang="en-US" altLang="zh-CN" sz="2800" b="1" dirty="0">
                <a:solidFill>
                  <a:schemeClr val="bg1"/>
                </a:solidFill>
              </a:rPr>
              <a:t>. Hossein </a:t>
            </a:r>
            <a:r>
              <a:rPr lang="en-US" altLang="zh-CN" sz="2800" b="1" dirty="0" err="1" smtClean="0">
                <a:solidFill>
                  <a:schemeClr val="bg1"/>
                </a:solidFill>
              </a:rPr>
              <a:t>Khorram</a:t>
            </a:r>
            <a:endParaRPr lang="en-US" altLang="zh-CN" sz="2800" b="1" dirty="0" smtClean="0">
              <a:solidFill>
                <a:schemeClr val="bg1"/>
              </a:solidFill>
            </a:endParaRPr>
          </a:p>
          <a:p>
            <a:pPr algn="ctr" fontAlgn="base"/>
            <a:endParaRPr lang="en-US" altLang="zh-CN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altLang="zh-CN" b="1" dirty="0">
                <a:solidFill>
                  <a:schemeClr val="bg1"/>
                </a:solidFill>
              </a:rPr>
              <a:t>Vice C</a:t>
            </a:r>
            <a:r>
              <a:rPr lang="en-US" altLang="zh-CN" b="1" dirty="0" smtClean="0">
                <a:solidFill>
                  <a:schemeClr val="bg1"/>
                </a:solidFill>
              </a:rPr>
              <a:t>hair, USO of the Northeast</a:t>
            </a:r>
            <a:endParaRPr lang="en-US" altLang="zh-CN" b="1" dirty="0">
              <a:solidFill>
                <a:schemeClr val="bg1"/>
              </a:solidFill>
            </a:endParaRPr>
          </a:p>
          <a:p>
            <a:pPr algn="ctr" fontAlgn="base"/>
            <a:r>
              <a:rPr lang="en-US" altLang="zh-CN" b="1" dirty="0" smtClean="0">
                <a:solidFill>
                  <a:schemeClr val="bg1"/>
                </a:solidFill>
              </a:rPr>
              <a:t> founder, American </a:t>
            </a:r>
            <a:r>
              <a:rPr lang="en-US" altLang="zh-CN" b="1" dirty="0">
                <a:solidFill>
                  <a:schemeClr val="bg1"/>
                </a:solidFill>
              </a:rPr>
              <a:t>Middle Eastern Coalition for Trump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1484784"/>
            <a:ext cx="2226544" cy="222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343">
        <p:split orient="vert"/>
      </p:transition>
    </mc:Choice>
    <mc:Fallback xmlns="">
      <p:transition spd="slow" advTm="534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2727" y="4149080"/>
            <a:ext cx="568886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altLang="zh-CN" sz="2800" b="1" dirty="0" smtClean="0">
                <a:solidFill>
                  <a:schemeClr val="bg1"/>
                </a:solidFill>
              </a:rPr>
              <a:t>Honorable </a:t>
            </a:r>
            <a:r>
              <a:rPr lang="en-US" altLang="zh-CN" sz="2800" b="1" dirty="0">
                <a:solidFill>
                  <a:schemeClr val="bg1"/>
                </a:solidFill>
              </a:rPr>
              <a:t>Eddie </a:t>
            </a:r>
            <a:r>
              <a:rPr lang="en-US" altLang="zh-CN" sz="2800" b="1" dirty="0" err="1">
                <a:solidFill>
                  <a:schemeClr val="bg1"/>
                </a:solidFill>
              </a:rPr>
              <a:t>Baza</a:t>
            </a:r>
            <a:r>
              <a:rPr lang="en-US" altLang="zh-CN" sz="2800" b="1" dirty="0">
                <a:solidFill>
                  <a:schemeClr val="bg1"/>
                </a:solidFill>
              </a:rPr>
              <a:t> Calvo, 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Guam</a:t>
            </a:r>
          </a:p>
          <a:p>
            <a:pPr algn="ctr" fontAlgn="base"/>
            <a:endParaRPr lang="en-US" altLang="zh-CN" b="1" dirty="0">
              <a:solidFill>
                <a:schemeClr val="bg1"/>
              </a:solidFill>
            </a:endParaRPr>
          </a:p>
          <a:p>
            <a:pPr algn="ctr" fontAlgn="base"/>
            <a:r>
              <a:rPr lang="en-US" altLang="zh-CN" b="1" dirty="0" smtClean="0">
                <a:solidFill>
                  <a:schemeClr val="bg1"/>
                </a:solidFill>
              </a:rPr>
              <a:t>Governor </a:t>
            </a:r>
            <a:r>
              <a:rPr lang="en-US" altLang="zh-CN" b="1" dirty="0">
                <a:solidFill>
                  <a:schemeClr val="bg1"/>
                </a:solidFill>
              </a:rPr>
              <a:t>of the United States Territory of </a:t>
            </a:r>
            <a:r>
              <a:rPr lang="en-US" altLang="zh-CN" b="1" dirty="0" smtClean="0">
                <a:solidFill>
                  <a:schemeClr val="bg1"/>
                </a:solidFill>
              </a:rPr>
              <a:t>Guam</a:t>
            </a:r>
            <a:endParaRPr lang="en-US" altLang="zh-CN" b="1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541" t="-325" r="21541" b="-652"/>
          <a:stretch>
            <a:fillRect/>
          </a:stretch>
        </p:blipFill>
        <p:spPr>
          <a:xfrm>
            <a:off x="3563886" y="1196752"/>
            <a:ext cx="2226545" cy="282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688">
        <p:split orient="vert"/>
      </p:transition>
    </mc:Choice>
    <mc:Fallback xmlns="">
      <p:transition spd="slow" advTm="468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6066" y="3933056"/>
            <a:ext cx="42421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altLang="zh-CN" sz="2800" b="1" dirty="0" smtClean="0">
                <a:solidFill>
                  <a:schemeClr val="bg1"/>
                </a:solidFill>
              </a:rPr>
              <a:t>Mr. George </a:t>
            </a:r>
            <a:r>
              <a:rPr lang="en-US" altLang="zh-CN" sz="2800" b="1" dirty="0" err="1" smtClean="0">
                <a:solidFill>
                  <a:schemeClr val="bg1"/>
                </a:solidFill>
              </a:rPr>
              <a:t>Leing</a:t>
            </a:r>
            <a:endParaRPr lang="en-US" altLang="zh-CN" sz="2800" b="1" dirty="0" smtClean="0">
              <a:solidFill>
                <a:schemeClr val="bg1"/>
              </a:solidFill>
            </a:endParaRPr>
          </a:p>
          <a:p>
            <a:pPr algn="ctr" fontAlgn="base"/>
            <a:endParaRPr lang="en-US" altLang="zh-CN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altLang="zh-CN" b="1" dirty="0">
                <a:solidFill>
                  <a:schemeClr val="bg1"/>
                </a:solidFill>
              </a:rPr>
              <a:t>RNC National Committeeman for Colorado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1484784"/>
            <a:ext cx="2226544" cy="222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438">
        <p:split orient="vert"/>
      </p:transition>
    </mc:Choice>
    <mc:Fallback xmlns="">
      <p:transition spd="slow" advTm="543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2345" y="3933056"/>
            <a:ext cx="722659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altLang="zh-CN" sz="2800" b="1" dirty="0" smtClean="0">
                <a:solidFill>
                  <a:schemeClr val="bg1"/>
                </a:solidFill>
              </a:rPr>
              <a:t>Mr</a:t>
            </a:r>
            <a:r>
              <a:rPr lang="en-US" altLang="zh-CN" sz="2800" b="1" dirty="0">
                <a:solidFill>
                  <a:schemeClr val="bg1"/>
                </a:solidFill>
              </a:rPr>
              <a:t>. Cliff </a:t>
            </a:r>
            <a:r>
              <a:rPr lang="en-US" altLang="zh-CN" sz="2800" b="1" dirty="0" err="1">
                <a:solidFill>
                  <a:schemeClr val="bg1"/>
                </a:solidFill>
              </a:rPr>
              <a:t>Zhonggang</a:t>
            </a:r>
            <a:r>
              <a:rPr lang="en-US" altLang="zh-CN" sz="2800" b="1" dirty="0">
                <a:solidFill>
                  <a:schemeClr val="bg1"/>
                </a:solidFill>
              </a:rPr>
              <a:t> 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Li</a:t>
            </a:r>
          </a:p>
          <a:p>
            <a:pPr algn="ctr" fontAlgn="base"/>
            <a:endParaRPr lang="en-US" altLang="zh-CN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altLang="zh-CN" b="1" dirty="0">
                <a:solidFill>
                  <a:schemeClr val="bg1"/>
                </a:solidFill>
              </a:rPr>
              <a:t>Secretary, Asian Pacific Islander Conservative Council</a:t>
            </a:r>
          </a:p>
          <a:p>
            <a:pPr algn="ctr" fontAlgn="base"/>
            <a:r>
              <a:rPr lang="en-US" altLang="zh-CN" b="1" dirty="0">
                <a:solidFill>
                  <a:schemeClr val="bg1"/>
                </a:solidFill>
              </a:rPr>
              <a:t>Executive Director, National Committee of Asian American Republicans</a:t>
            </a: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2370" y="1498123"/>
            <a:ext cx="2226544" cy="222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875">
        <p:split orient="vert"/>
      </p:transition>
    </mc:Choice>
    <mc:Fallback xmlns="">
      <p:transition spd="slow" advTm="487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9124" y="3933056"/>
            <a:ext cx="60160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altLang="zh-CN" sz="2800" b="1" smtClean="0">
                <a:solidFill>
                  <a:schemeClr val="bg1"/>
                </a:solidFill>
              </a:rPr>
              <a:t>Pastor </a:t>
            </a:r>
            <a:r>
              <a:rPr lang="en-US" altLang="zh-CN" sz="2800" b="1" dirty="0">
                <a:solidFill>
                  <a:schemeClr val="bg1"/>
                </a:solidFill>
              </a:rPr>
              <a:t>Herman </a:t>
            </a:r>
            <a:r>
              <a:rPr lang="en-US" altLang="zh-CN" sz="2800" b="1" dirty="0" err="1" smtClean="0">
                <a:solidFill>
                  <a:schemeClr val="bg1"/>
                </a:solidFill>
              </a:rPr>
              <a:t>Martir</a:t>
            </a:r>
            <a:endParaRPr lang="en-US" altLang="zh-CN" sz="2800" b="1" dirty="0" smtClean="0">
              <a:solidFill>
                <a:schemeClr val="bg1"/>
              </a:solidFill>
            </a:endParaRPr>
          </a:p>
          <a:p>
            <a:pPr algn="ctr" fontAlgn="base"/>
            <a:endParaRPr lang="en-US" altLang="zh-CN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altLang="zh-CN" b="1" dirty="0">
                <a:solidFill>
                  <a:schemeClr val="bg1"/>
                </a:solidFill>
              </a:rPr>
              <a:t>President of Asian Action Network and Asian Prayer Network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1484784"/>
            <a:ext cx="2226544" cy="222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922">
        <p:split orient="vert"/>
      </p:transition>
    </mc:Choice>
    <mc:Fallback xmlns="">
      <p:transition spd="slow" advTm="492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095" y="3929409"/>
            <a:ext cx="64640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altLang="zh-CN" sz="2800" b="1" dirty="0" smtClean="0">
                <a:solidFill>
                  <a:schemeClr val="bg1"/>
                </a:solidFill>
              </a:rPr>
              <a:t>Ms</a:t>
            </a:r>
            <a:r>
              <a:rPr lang="en-US" altLang="zh-CN" sz="2800" b="1" dirty="0">
                <a:solidFill>
                  <a:schemeClr val="bg1"/>
                </a:solidFill>
              </a:rPr>
              <a:t>. Margaret 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Metcalfe</a:t>
            </a:r>
          </a:p>
          <a:p>
            <a:pPr algn="ctr" fontAlgn="base"/>
            <a:endParaRPr lang="en-US" altLang="zh-CN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altLang="zh-CN" b="1" dirty="0">
                <a:solidFill>
                  <a:schemeClr val="bg1"/>
                </a:solidFill>
              </a:rPr>
              <a:t>The National Committeewoman of the Republican Party of Guam.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502" r="11805" b="-2442"/>
          <a:stretch>
            <a:fillRect/>
          </a:stretch>
        </p:blipFill>
        <p:spPr>
          <a:xfrm>
            <a:off x="3563888" y="1484784"/>
            <a:ext cx="2236712" cy="23006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922">
        <p:split orient="vert"/>
      </p:transition>
    </mc:Choice>
    <mc:Fallback xmlns="">
      <p:transition spd="slow" advTm="492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573016"/>
            <a:ext cx="727003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altLang="zh-CN" b="1" dirty="0" smtClean="0">
                <a:solidFill>
                  <a:schemeClr val="bg1"/>
                </a:solidFill>
              </a:rPr>
              <a:t/>
            </a:r>
            <a:br>
              <a:rPr lang="en-US" altLang="zh-CN" b="1" dirty="0" smtClean="0">
                <a:solidFill>
                  <a:schemeClr val="bg1"/>
                </a:solidFill>
              </a:rPr>
            </a:br>
            <a:r>
              <a:rPr lang="en-US" altLang="zh-CN" sz="2800" b="1" dirty="0">
                <a:solidFill>
                  <a:schemeClr val="bg1"/>
                </a:solidFill>
              </a:rPr>
              <a:t>Ms. Monica Lee 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Morrill 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 algn="ctr" fontAlgn="base"/>
            <a:endParaRPr lang="en-US" altLang="zh-CN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altLang="zh-CN" b="1" dirty="0">
                <a:solidFill>
                  <a:schemeClr val="bg1"/>
                </a:solidFill>
              </a:rPr>
              <a:t>President, Republican Women of Somerset County Council</a:t>
            </a:r>
          </a:p>
          <a:p>
            <a:pPr algn="ctr" fontAlgn="base"/>
            <a:r>
              <a:rPr lang="en-US" altLang="zh-CN" b="1" dirty="0">
                <a:solidFill>
                  <a:schemeClr val="bg1"/>
                </a:solidFill>
              </a:rPr>
              <a:t>Regional Director, </a:t>
            </a:r>
            <a:r>
              <a:rPr lang="en-US" altLang="zh-CN" b="1" dirty="0" smtClean="0">
                <a:solidFill>
                  <a:schemeClr val="bg1"/>
                </a:solidFill>
              </a:rPr>
              <a:t>PA </a:t>
            </a:r>
            <a:r>
              <a:rPr lang="en-US" altLang="zh-CN" b="1" dirty="0">
                <a:solidFill>
                  <a:schemeClr val="bg1"/>
                </a:solidFill>
              </a:rPr>
              <a:t>Federation of Republican Women</a:t>
            </a:r>
          </a:p>
          <a:p>
            <a:pPr algn="ctr" fontAlgn="base"/>
            <a:r>
              <a:rPr lang="en-US" altLang="zh-CN" b="1" dirty="0">
                <a:solidFill>
                  <a:schemeClr val="bg1"/>
                </a:solidFill>
              </a:rPr>
              <a:t>RNC Delegate 2016, </a:t>
            </a:r>
            <a:r>
              <a:rPr lang="en-US" altLang="zh-CN" b="1" dirty="0" smtClean="0">
                <a:solidFill>
                  <a:schemeClr val="bg1"/>
                </a:solidFill>
              </a:rPr>
              <a:t>top </a:t>
            </a:r>
            <a:r>
              <a:rPr lang="en-US" altLang="zh-CN" b="1" dirty="0">
                <a:solidFill>
                  <a:schemeClr val="bg1"/>
                </a:solidFill>
              </a:rPr>
              <a:t>vote getter out of 15 candidates in her District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468880" y="1297843"/>
            <a:ext cx="10285926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x-none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x-none" altLang="x-none" sz="1100" b="0" i="0" u="none" strike="noStrike" cap="none" normalizeH="0" baseline="0" dirty="0">
                <a:ln>
                  <a:noFill/>
                </a:ln>
                <a:solidFill>
                  <a:srgbClr val="13AFF0"/>
                </a:solidFill>
                <a:effectLst/>
                <a:latin typeface="Arial" panose="020B0604020202020204" pitchFamily="34" charset="0"/>
                <a:ea typeface="inherit" charset="0"/>
              </a:rPr>
              <a:t>  </a:t>
            </a:r>
            <a:endParaRPr kumimoji="0" lang="x-none" altLang="x-none" sz="9000" b="1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ea typeface="Open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1520981"/>
            <a:ext cx="1905685" cy="21718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829">
        <p:split orient="vert"/>
      </p:transition>
    </mc:Choice>
    <mc:Fallback xmlns="">
      <p:transition spd="slow" advTm="482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2582" y="3861048"/>
            <a:ext cx="674915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altLang="zh-CN" sz="2800" b="1" smtClean="0">
                <a:solidFill>
                  <a:schemeClr val="bg1"/>
                </a:solidFill>
              </a:rPr>
              <a:t>Mr</a:t>
            </a:r>
            <a:r>
              <a:rPr lang="en-US" altLang="zh-CN" sz="2800" b="1" dirty="0">
                <a:solidFill>
                  <a:schemeClr val="bg1"/>
                </a:solidFill>
              </a:rPr>
              <a:t>. Jay 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Rojas</a:t>
            </a:r>
          </a:p>
          <a:p>
            <a:pPr algn="ctr" fontAlgn="base"/>
            <a:endParaRPr lang="en-US" altLang="zh-CN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altLang="zh-CN" b="1" dirty="0">
                <a:solidFill>
                  <a:schemeClr val="bg1"/>
                </a:solidFill>
              </a:rPr>
              <a:t>The National Committeeman of the Republican Party of </a:t>
            </a:r>
            <a:r>
              <a:rPr lang="en-US" altLang="zh-CN" b="1" dirty="0" smtClean="0">
                <a:solidFill>
                  <a:schemeClr val="bg1"/>
                </a:solidFill>
              </a:rPr>
              <a:t>Guam</a:t>
            </a:r>
          </a:p>
          <a:p>
            <a:pPr algn="ctr" fontAlgn="base"/>
            <a:r>
              <a:rPr lang="en-US" altLang="zh-CN" b="1" dirty="0" smtClean="0">
                <a:solidFill>
                  <a:schemeClr val="bg1"/>
                </a:solidFill>
              </a:rPr>
              <a:t>the </a:t>
            </a:r>
            <a:r>
              <a:rPr lang="en-US" altLang="zh-CN" b="1" dirty="0">
                <a:solidFill>
                  <a:schemeClr val="bg1"/>
                </a:solidFill>
              </a:rPr>
              <a:t>Administrator for the Guam Economic Development Authority</a:t>
            </a: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1412776"/>
            <a:ext cx="2226544" cy="222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157">
        <p:split orient="vert"/>
      </p:transition>
    </mc:Choice>
    <mc:Fallback xmlns="">
      <p:transition spd="slow" advTm="515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3358" y="4005064"/>
            <a:ext cx="7867603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altLang="zh-CN" sz="2800" b="1" dirty="0" smtClean="0">
                <a:solidFill>
                  <a:schemeClr val="bg1"/>
                </a:solidFill>
              </a:rPr>
              <a:t>Dr</a:t>
            </a:r>
            <a:r>
              <a:rPr lang="en-US" altLang="zh-CN" sz="2800" b="1" dirty="0">
                <a:solidFill>
                  <a:schemeClr val="bg1"/>
                </a:solidFill>
              </a:rPr>
              <a:t>. Lisa 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Shin</a:t>
            </a:r>
          </a:p>
          <a:p>
            <a:pPr algn="ctr" fontAlgn="base"/>
            <a:endParaRPr lang="en-US" altLang="zh-CN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altLang="zh-CN" b="1" dirty="0">
                <a:solidFill>
                  <a:schemeClr val="bg1"/>
                </a:solidFill>
              </a:rPr>
              <a:t>Lisa Shin has been in private practice, as an optometrist, for the past 20 years</a:t>
            </a:r>
            <a:r>
              <a:rPr lang="en-US" altLang="zh-CN" b="1" dirty="0" smtClean="0">
                <a:solidFill>
                  <a:schemeClr val="bg1"/>
                </a:solidFill>
              </a:rPr>
              <a:t>.</a:t>
            </a:r>
          </a:p>
          <a:p>
            <a:pPr algn="ctr" fontAlgn="base"/>
            <a:r>
              <a:rPr lang="en-US" altLang="zh-CN" b="1" dirty="0" smtClean="0">
                <a:solidFill>
                  <a:schemeClr val="bg1"/>
                </a:solidFill>
              </a:rPr>
              <a:t> </a:t>
            </a:r>
            <a:r>
              <a:rPr lang="en-US" altLang="zh-CN" b="1" dirty="0">
                <a:solidFill>
                  <a:schemeClr val="bg1"/>
                </a:solidFill>
              </a:rPr>
              <a:t>She represented New Mexico as a national delegate and speaker, 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altLang="zh-CN" b="1" dirty="0" smtClean="0">
                <a:solidFill>
                  <a:schemeClr val="bg1"/>
                </a:solidFill>
              </a:rPr>
              <a:t>at </a:t>
            </a:r>
            <a:r>
              <a:rPr lang="en-US" altLang="zh-CN" b="1" dirty="0">
                <a:solidFill>
                  <a:schemeClr val="bg1"/>
                </a:solidFill>
              </a:rPr>
              <a:t>the RNC Convention in 2016.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1484784"/>
            <a:ext cx="2226544" cy="222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47">
        <p:split orient="vert"/>
      </p:transition>
    </mc:Choice>
    <mc:Fallback xmlns="">
      <p:transition spd="slow" advTm="604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2410" y="4005064"/>
            <a:ext cx="586410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altLang="zh-CN" sz="2800" b="1" dirty="0" smtClean="0">
                <a:solidFill>
                  <a:schemeClr val="bg1"/>
                </a:solidFill>
              </a:rPr>
              <a:t>Mr. Alex Sablan</a:t>
            </a:r>
          </a:p>
          <a:p>
            <a:pPr algn="ctr" fontAlgn="base"/>
            <a:endParaRPr lang="en-US" altLang="zh-CN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altLang="zh-CN" b="1" dirty="0" smtClean="0">
                <a:solidFill>
                  <a:schemeClr val="bg1"/>
                </a:solidFill>
              </a:rPr>
              <a:t>Vice President Asian &amp; Pacific Islander Conservative Council</a:t>
            </a:r>
          </a:p>
          <a:p>
            <a:pPr algn="ctr" fontAlgn="base"/>
            <a:r>
              <a:rPr lang="en-US" altLang="zh-CN" b="1" dirty="0" smtClean="0">
                <a:solidFill>
                  <a:schemeClr val="bg1"/>
                </a:solidFill>
              </a:rPr>
              <a:t>Vice President Tan Holdings Corporation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9949" t="849" r="-3564" b="41364"/>
          <a:stretch>
            <a:fillRect/>
          </a:stretch>
        </p:blipFill>
        <p:spPr>
          <a:xfrm>
            <a:off x="3563887" y="1556792"/>
            <a:ext cx="2261152" cy="23042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156">
        <p:split orient="vert"/>
      </p:transition>
    </mc:Choice>
    <mc:Fallback xmlns="">
      <p:transition spd="slow" advTm="515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9296" y="3933056"/>
            <a:ext cx="5935727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altLang="zh-CN" sz="2800" b="1" dirty="0" smtClean="0">
                <a:solidFill>
                  <a:schemeClr val="bg1"/>
                </a:solidFill>
              </a:rPr>
              <a:t>Hon. </a:t>
            </a:r>
            <a:r>
              <a:rPr lang="en-US" altLang="zh-CN" sz="2800" b="1" dirty="0">
                <a:solidFill>
                  <a:schemeClr val="bg1"/>
                </a:solidFill>
              </a:rPr>
              <a:t>Michelle Park 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Steel</a:t>
            </a:r>
          </a:p>
          <a:p>
            <a:pPr algn="ctr" fontAlgn="base"/>
            <a:endParaRPr lang="en-US" altLang="zh-CN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altLang="zh-CN" b="1" dirty="0" smtClean="0">
                <a:solidFill>
                  <a:schemeClr val="bg1"/>
                </a:solidFill>
              </a:rPr>
              <a:t>Member,  Orange </a:t>
            </a:r>
            <a:r>
              <a:rPr lang="en-US" altLang="zh-CN" b="1" dirty="0">
                <a:solidFill>
                  <a:schemeClr val="bg1"/>
                </a:solidFill>
              </a:rPr>
              <a:t>County Board of Supervisors 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altLang="zh-CN" b="1" dirty="0" smtClean="0">
                <a:solidFill>
                  <a:schemeClr val="bg1"/>
                </a:solidFill>
              </a:rPr>
              <a:t>former</a:t>
            </a:r>
            <a:r>
              <a:rPr lang="en-US" altLang="zh-CN" b="1" dirty="0">
                <a:solidFill>
                  <a:schemeClr val="bg1"/>
                </a:solidFill>
              </a:rPr>
              <a:t> </a:t>
            </a:r>
            <a:r>
              <a:rPr lang="en-US" altLang="zh-CN" b="1" dirty="0" smtClean="0">
                <a:solidFill>
                  <a:schemeClr val="bg1"/>
                </a:solidFill>
              </a:rPr>
              <a:t>member </a:t>
            </a:r>
            <a:r>
              <a:rPr lang="en-US" altLang="zh-CN" b="1" dirty="0">
                <a:solidFill>
                  <a:schemeClr val="bg1"/>
                </a:solidFill>
              </a:rPr>
              <a:t>of the California State Board of Equalization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1484784"/>
            <a:ext cx="2226544" cy="222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156">
        <p:split orient="vert"/>
      </p:transition>
    </mc:Choice>
    <mc:Fallback xmlns="">
      <p:transition spd="slow" advTm="515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6481" y="3861048"/>
            <a:ext cx="542135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altLang="zh-CN" sz="2800" b="1" dirty="0" smtClean="0">
                <a:solidFill>
                  <a:schemeClr val="bg1"/>
                </a:solidFill>
              </a:rPr>
              <a:t>Mr</a:t>
            </a:r>
            <a:r>
              <a:rPr lang="en-US" altLang="zh-CN" sz="2800" b="1" dirty="0">
                <a:solidFill>
                  <a:schemeClr val="bg1"/>
                </a:solidFill>
              </a:rPr>
              <a:t>. Shawn 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Steel</a:t>
            </a:r>
          </a:p>
          <a:p>
            <a:pPr algn="ctr" fontAlgn="base"/>
            <a:endParaRPr lang="en-US" altLang="zh-CN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altLang="zh-CN" b="1" dirty="0">
                <a:solidFill>
                  <a:schemeClr val="bg1"/>
                </a:solidFill>
              </a:rPr>
              <a:t>Republican National Committeeman from </a:t>
            </a:r>
            <a:r>
              <a:rPr lang="en-US" altLang="zh-CN" b="1" dirty="0" smtClean="0">
                <a:solidFill>
                  <a:schemeClr val="bg1"/>
                </a:solidFill>
              </a:rPr>
              <a:t>California</a:t>
            </a:r>
          </a:p>
          <a:p>
            <a:pPr algn="ctr" fontAlgn="base"/>
            <a:r>
              <a:rPr lang="en-US" altLang="zh-CN" b="1" dirty="0" smtClean="0">
                <a:solidFill>
                  <a:schemeClr val="bg1"/>
                </a:solidFill>
              </a:rPr>
              <a:t>past </a:t>
            </a:r>
            <a:r>
              <a:rPr lang="en-US" altLang="zh-CN" b="1" dirty="0">
                <a:solidFill>
                  <a:schemeClr val="bg1"/>
                </a:solidFill>
              </a:rPr>
              <a:t>C</a:t>
            </a:r>
            <a:r>
              <a:rPr lang="en-US" altLang="zh-CN" b="1" dirty="0" smtClean="0">
                <a:solidFill>
                  <a:schemeClr val="bg1"/>
                </a:solidFill>
              </a:rPr>
              <a:t>hairman </a:t>
            </a:r>
            <a:r>
              <a:rPr lang="en-US" altLang="zh-CN" b="1" dirty="0">
                <a:solidFill>
                  <a:schemeClr val="bg1"/>
                </a:solidFill>
              </a:rPr>
              <a:t>of the California Republican Party (GOP)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3" r="16045" b="4979"/>
          <a:stretch>
            <a:fillRect/>
          </a:stretch>
        </p:blipFill>
        <p:spPr bwMode="auto">
          <a:xfrm>
            <a:off x="3563888" y="1556792"/>
            <a:ext cx="2226544" cy="222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156">
        <p:split orient="vert"/>
      </p:transition>
    </mc:Choice>
    <mc:Fallback xmlns="">
      <p:transition spd="slow" advTm="515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8880" y="4077072"/>
            <a:ext cx="77965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altLang="zh-CN" sz="2800" b="1" dirty="0" smtClean="0">
                <a:solidFill>
                  <a:schemeClr val="bg1"/>
                </a:solidFill>
              </a:rPr>
              <a:t>Honorable </a:t>
            </a:r>
            <a:r>
              <a:rPr lang="en-US" altLang="zh-CN" sz="2800" b="1" dirty="0">
                <a:solidFill>
                  <a:schemeClr val="bg1"/>
                </a:solidFill>
              </a:rPr>
              <a:t>Ralph Torres, Northern Mariana 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Islands</a:t>
            </a:r>
          </a:p>
          <a:p>
            <a:pPr algn="ctr" fontAlgn="base"/>
            <a:endParaRPr lang="en-US" altLang="zh-CN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altLang="zh-CN" b="1" dirty="0">
                <a:solidFill>
                  <a:schemeClr val="bg1"/>
                </a:solidFill>
              </a:rPr>
              <a:t>Governor of the </a:t>
            </a:r>
            <a:r>
              <a:rPr lang="en-US" altLang="zh-CN" b="1" dirty="0" smtClean="0">
                <a:solidFill>
                  <a:schemeClr val="bg1"/>
                </a:solidFill>
              </a:rPr>
              <a:t>Commonwealth of the Northern </a:t>
            </a:r>
            <a:r>
              <a:rPr lang="en-US" altLang="zh-CN" b="1" dirty="0">
                <a:solidFill>
                  <a:schemeClr val="bg1"/>
                </a:solidFill>
              </a:rPr>
              <a:t>Mariana Islands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1196752"/>
            <a:ext cx="2226544" cy="278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875">
        <p:split orient="vert"/>
      </p:transition>
    </mc:Choice>
    <mc:Fallback xmlns="">
      <p:transition spd="slow" advTm="487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7435" y="3825026"/>
            <a:ext cx="59999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altLang="zh-CN" sz="2800" b="1" dirty="0" smtClean="0">
                <a:solidFill>
                  <a:schemeClr val="bg1"/>
                </a:solidFill>
              </a:rPr>
              <a:t>Mr. Oliver Tan</a:t>
            </a:r>
          </a:p>
          <a:p>
            <a:pPr algn="ctr" fontAlgn="base"/>
            <a:endParaRPr lang="en-US" altLang="zh-CN" b="1" dirty="0">
              <a:solidFill>
                <a:schemeClr val="bg1"/>
              </a:solidFill>
            </a:endParaRPr>
          </a:p>
          <a:p>
            <a:pPr algn="ctr" fontAlgn="base"/>
            <a:r>
              <a:rPr lang="en-US" altLang="zh-CN" b="1" dirty="0" smtClean="0">
                <a:solidFill>
                  <a:schemeClr val="bg1"/>
                </a:solidFill>
              </a:rPr>
              <a:t>Director </a:t>
            </a:r>
            <a:r>
              <a:rPr lang="en-US" altLang="zh-CN" b="1" dirty="0">
                <a:solidFill>
                  <a:schemeClr val="bg1"/>
                </a:solidFill>
              </a:rPr>
              <a:t>of Coalitions, New York Republican State </a:t>
            </a:r>
            <a:r>
              <a:rPr lang="en-US" altLang="zh-CN" b="1" dirty="0" smtClean="0">
                <a:solidFill>
                  <a:schemeClr val="bg1"/>
                </a:solidFill>
              </a:rPr>
              <a:t>Committee</a:t>
            </a:r>
            <a:endParaRPr lang="en-US" altLang="zh-CN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675" b="14937"/>
          <a:stretch>
            <a:fillRect/>
          </a:stretch>
        </p:blipFill>
        <p:spPr>
          <a:xfrm>
            <a:off x="3563886" y="1541267"/>
            <a:ext cx="2107011" cy="2240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109">
        <p:split orient="vert"/>
      </p:transition>
    </mc:Choice>
    <mc:Fallback xmlns="">
      <p:transition spd="slow" advTm="510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0802" y="3933056"/>
            <a:ext cx="687271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altLang="zh-CN" sz="2800" b="1" dirty="0" smtClean="0">
                <a:solidFill>
                  <a:schemeClr val="bg1"/>
                </a:solidFill>
              </a:rPr>
              <a:t>Dr</a:t>
            </a:r>
            <a:r>
              <a:rPr lang="en-US" altLang="zh-CN" sz="2800" b="1" dirty="0">
                <a:solidFill>
                  <a:schemeClr val="bg1"/>
                </a:solidFill>
              </a:rPr>
              <a:t>. Marina </a:t>
            </a:r>
            <a:r>
              <a:rPr lang="en-US" altLang="zh-CN" sz="2800" b="1" dirty="0" err="1" smtClean="0">
                <a:solidFill>
                  <a:schemeClr val="bg1"/>
                </a:solidFill>
              </a:rPr>
              <a:t>Tse</a:t>
            </a:r>
            <a:endParaRPr lang="en-US" altLang="zh-CN" sz="2800" b="1" dirty="0" smtClean="0">
              <a:solidFill>
                <a:schemeClr val="bg1"/>
              </a:solidFill>
            </a:endParaRPr>
          </a:p>
          <a:p>
            <a:pPr algn="ctr" fontAlgn="base"/>
            <a:endParaRPr lang="en-US" altLang="zh-CN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altLang="zh-CN" b="1" dirty="0">
                <a:solidFill>
                  <a:schemeClr val="bg1"/>
                </a:solidFill>
              </a:rPr>
              <a:t>The President of the International Education and Leadership </a:t>
            </a:r>
          </a:p>
          <a:p>
            <a:pPr algn="ctr" fontAlgn="base"/>
            <a:r>
              <a:rPr lang="en-US" altLang="zh-CN" b="1" dirty="0">
                <a:solidFill>
                  <a:schemeClr val="bg1"/>
                </a:solidFill>
              </a:rPr>
              <a:t>Foundation; former Deputy Assistant Secretary of the US Department </a:t>
            </a:r>
          </a:p>
          <a:p>
            <a:pPr algn="ctr" fontAlgn="base"/>
            <a:r>
              <a:rPr lang="en-US" altLang="zh-CN" b="1" dirty="0">
                <a:solidFill>
                  <a:schemeClr val="bg1"/>
                </a:solidFill>
              </a:rPr>
              <a:t>of Education from 2001 to 2005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1556792"/>
            <a:ext cx="2226544" cy="222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953">
        <p:split orient="vert"/>
      </p:transition>
    </mc:Choice>
    <mc:Fallback xmlns="">
      <p:transition spd="slow" advTm="595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0000" y="4052098"/>
            <a:ext cx="376468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altLang="zh-CN" b="1" dirty="0" smtClean="0">
                <a:solidFill>
                  <a:schemeClr val="bg1"/>
                </a:solidFill>
              </a:rPr>
              <a:t/>
            </a:r>
            <a:br>
              <a:rPr lang="en-US" altLang="zh-CN" b="1" dirty="0" smtClean="0">
                <a:solidFill>
                  <a:schemeClr val="bg1"/>
                </a:solidFill>
              </a:rPr>
            </a:br>
            <a:r>
              <a:rPr lang="en-US" altLang="zh-CN" sz="2800" b="1" dirty="0">
                <a:solidFill>
                  <a:schemeClr val="bg1"/>
                </a:solidFill>
              </a:rPr>
              <a:t>Mark </a:t>
            </a:r>
            <a:r>
              <a:rPr lang="en-US" altLang="zh-CN" sz="2800" b="1" dirty="0" err="1">
                <a:solidFill>
                  <a:schemeClr val="bg1"/>
                </a:solidFill>
              </a:rPr>
              <a:t>Tsuneishi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 algn="ctr" fontAlgn="base"/>
            <a:endParaRPr lang="en-US" altLang="zh-CN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altLang="zh-CN" b="1" dirty="0">
                <a:solidFill>
                  <a:schemeClr val="bg1"/>
                </a:solidFill>
              </a:rPr>
              <a:t>City Commissioner - Torrance, CA</a:t>
            </a:r>
          </a:p>
          <a:p>
            <a:pPr algn="ctr" fontAlgn="base"/>
            <a:r>
              <a:rPr lang="en-US" altLang="zh-CN" b="1" dirty="0" smtClean="0">
                <a:solidFill>
                  <a:schemeClr val="bg1"/>
                </a:solidFill>
              </a:rPr>
              <a:t>Founder, Asian American Republicans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365" t="4193"/>
          <a:stretch>
            <a:fillRect/>
          </a:stretch>
        </p:blipFill>
        <p:spPr>
          <a:xfrm>
            <a:off x="3563888" y="1412776"/>
            <a:ext cx="2346971" cy="25368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250">
        <p:split orient="vert"/>
      </p:transition>
    </mc:Choice>
    <mc:Fallback xmlns="">
      <p:transition spd="slow" advTm="525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404" y="3933056"/>
            <a:ext cx="561551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altLang="zh-CN" sz="2800" b="1" dirty="0" smtClean="0">
                <a:solidFill>
                  <a:schemeClr val="bg1"/>
                </a:solidFill>
              </a:rPr>
              <a:t>Mr</a:t>
            </a:r>
            <a:r>
              <a:rPr lang="en-US" altLang="zh-CN" sz="2800" b="1" dirty="0">
                <a:solidFill>
                  <a:schemeClr val="bg1"/>
                </a:solidFill>
              </a:rPr>
              <a:t>. Derek 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Uehara</a:t>
            </a:r>
          </a:p>
          <a:p>
            <a:pPr algn="ctr" fontAlgn="base"/>
            <a:endParaRPr lang="en-US" altLang="zh-CN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altLang="zh-CN" b="1" dirty="0">
                <a:solidFill>
                  <a:schemeClr val="bg1"/>
                </a:solidFill>
              </a:rPr>
              <a:t>President, </a:t>
            </a:r>
            <a:r>
              <a:rPr lang="en-US" altLang="zh-CN" b="1" dirty="0" err="1">
                <a:solidFill>
                  <a:schemeClr val="bg1"/>
                </a:solidFill>
              </a:rPr>
              <a:t>Uehara</a:t>
            </a:r>
            <a:r>
              <a:rPr lang="en-US" altLang="zh-CN" b="1" dirty="0">
                <a:solidFill>
                  <a:schemeClr val="bg1"/>
                </a:solidFill>
              </a:rPr>
              <a:t> Financial Group, LLC; a 2015 </a:t>
            </a:r>
            <a:r>
              <a:rPr lang="en-US" altLang="zh-CN" b="1" dirty="0" smtClean="0">
                <a:solidFill>
                  <a:schemeClr val="bg1"/>
                </a:solidFill>
              </a:rPr>
              <a:t>candidate</a:t>
            </a:r>
          </a:p>
          <a:p>
            <a:pPr algn="ctr" fontAlgn="base"/>
            <a:r>
              <a:rPr lang="en-US" altLang="zh-CN" b="1" dirty="0" smtClean="0">
                <a:solidFill>
                  <a:schemeClr val="bg1"/>
                </a:solidFill>
              </a:rPr>
              <a:t> </a:t>
            </a:r>
            <a:r>
              <a:rPr lang="en-US" altLang="zh-CN" b="1" dirty="0">
                <a:solidFill>
                  <a:schemeClr val="bg1"/>
                </a:solidFill>
              </a:rPr>
              <a:t>for Ward 4 of the Henderson, Nevada City Council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1484784"/>
            <a:ext cx="2226544" cy="222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250">
        <p:split orient="vert"/>
      </p:transition>
    </mc:Choice>
    <mc:Fallback xmlns="">
      <p:transition spd="slow" advTm="525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9017" y="3861048"/>
            <a:ext cx="39099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altLang="zh-CN" sz="2800" b="1" dirty="0" smtClean="0">
                <a:solidFill>
                  <a:schemeClr val="bg1"/>
                </a:solidFill>
              </a:rPr>
              <a:t>David </a:t>
            </a:r>
            <a:r>
              <a:rPr lang="en-US" altLang="zh-CN" sz="2800" b="1" dirty="0">
                <a:solidFill>
                  <a:schemeClr val="bg1"/>
                </a:solidFill>
              </a:rPr>
              <a:t>Tian 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Wang</a:t>
            </a:r>
          </a:p>
          <a:p>
            <a:pPr algn="ctr" fontAlgn="base"/>
            <a:endParaRPr lang="en-US" altLang="zh-CN" b="1" dirty="0">
              <a:solidFill>
                <a:schemeClr val="bg1"/>
              </a:solidFill>
            </a:endParaRPr>
          </a:p>
          <a:p>
            <a:pPr algn="ctr" fontAlgn="base"/>
            <a:r>
              <a:rPr lang="en-US" altLang="zh-CN" b="1" dirty="0" smtClean="0">
                <a:solidFill>
                  <a:schemeClr val="bg1"/>
                </a:solidFill>
              </a:rPr>
              <a:t>Founder, Chinese </a:t>
            </a:r>
            <a:r>
              <a:rPr lang="en-US" altLang="zh-CN" b="1" dirty="0">
                <a:solidFill>
                  <a:schemeClr val="bg1"/>
                </a:solidFill>
              </a:rPr>
              <a:t>Americans For Trump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582" r="2903" b="15276"/>
          <a:stretch>
            <a:fillRect/>
          </a:stretch>
        </p:blipFill>
        <p:spPr>
          <a:xfrm>
            <a:off x="3563888" y="1484784"/>
            <a:ext cx="2160240" cy="22265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391">
        <p:split orient="vert"/>
      </p:transition>
    </mc:Choice>
    <mc:Fallback xmlns="">
      <p:transition spd="slow" advTm="539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2680" y="4052098"/>
            <a:ext cx="45059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altLang="zh-CN" sz="2800" b="1" dirty="0" smtClean="0">
                <a:solidFill>
                  <a:schemeClr val="bg1"/>
                </a:solidFill>
              </a:rPr>
              <a:t>State </a:t>
            </a:r>
            <a:r>
              <a:rPr lang="en-US" altLang="zh-CN" sz="2800" b="1" dirty="0">
                <a:solidFill>
                  <a:schemeClr val="bg1"/>
                </a:solidFill>
              </a:rPr>
              <a:t>Rep. Gene Ward, Ph. D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.</a:t>
            </a:r>
          </a:p>
          <a:p>
            <a:pPr algn="ctr" fontAlgn="base"/>
            <a:endParaRPr lang="en-US" altLang="zh-CN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altLang="zh-CN" b="1" dirty="0">
                <a:solidFill>
                  <a:schemeClr val="bg1"/>
                </a:solidFill>
              </a:rPr>
              <a:t>RNC National Committeeman for </a:t>
            </a:r>
            <a:r>
              <a:rPr lang="en-US" altLang="zh-CN" b="1" dirty="0" smtClean="0">
                <a:solidFill>
                  <a:schemeClr val="bg1"/>
                </a:solidFill>
              </a:rPr>
              <a:t>Hawaii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5383" y="1498123"/>
            <a:ext cx="1980517" cy="222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578">
        <p:split orient="vert"/>
      </p:transition>
    </mc:Choice>
    <mc:Fallback xmlns="">
      <p:transition spd="slow" advTm="557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4005064"/>
            <a:ext cx="54111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altLang="zh-CN" sz="2800" b="1" smtClean="0">
                <a:solidFill>
                  <a:schemeClr val="bg1"/>
                </a:solidFill>
              </a:rPr>
              <a:t>Mr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. Earl Wong</a:t>
            </a:r>
          </a:p>
          <a:p>
            <a:pPr algn="ctr" fontAlgn="base"/>
            <a:endParaRPr lang="en-US" altLang="zh-CN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altLang="zh-CN" b="1" dirty="0" smtClean="0">
                <a:solidFill>
                  <a:schemeClr val="bg1"/>
                </a:solidFill>
              </a:rPr>
              <a:t>Vice Chairman Asian Business Association of San Diego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5172" y="1124744"/>
            <a:ext cx="1872208" cy="267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250">
        <p:split orient="vert"/>
      </p:transition>
    </mc:Choice>
    <mc:Fallback xmlns="">
      <p:transition spd="slow" advTm="525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7159" y="3789040"/>
            <a:ext cx="649697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altLang="zh-CN" sz="2800" b="1" dirty="0" smtClean="0">
                <a:solidFill>
                  <a:schemeClr val="bg1"/>
                </a:solidFill>
              </a:rPr>
              <a:t>Ms. Sophie C. Wong</a:t>
            </a:r>
          </a:p>
          <a:p>
            <a:pPr algn="ctr" fontAlgn="base"/>
            <a:endParaRPr lang="en-US" altLang="zh-CN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altLang="zh-CN" b="1" dirty="0" smtClean="0">
                <a:solidFill>
                  <a:schemeClr val="bg1"/>
                </a:solidFill>
              </a:rPr>
              <a:t>President/Founder, Asian </a:t>
            </a:r>
            <a:r>
              <a:rPr lang="en-US" altLang="zh-CN" b="1" dirty="0">
                <a:solidFill>
                  <a:schemeClr val="bg1"/>
                </a:solidFill>
              </a:rPr>
              <a:t>American Republican Women </a:t>
            </a:r>
            <a:r>
              <a:rPr lang="en-US" altLang="zh-CN" b="1" dirty="0" smtClean="0">
                <a:solidFill>
                  <a:schemeClr val="bg1"/>
                </a:solidFill>
              </a:rPr>
              <a:t>Federated</a:t>
            </a:r>
          </a:p>
          <a:p>
            <a:pPr algn="ctr" fontAlgn="base"/>
            <a:r>
              <a:rPr lang="en-US" altLang="zh-CN" b="1" dirty="0" smtClean="0">
                <a:solidFill>
                  <a:schemeClr val="bg1"/>
                </a:solidFill>
              </a:rPr>
              <a:t>President, </a:t>
            </a:r>
            <a:r>
              <a:rPr lang="en-US" altLang="zh-CN" b="1" dirty="0">
                <a:solidFill>
                  <a:schemeClr val="bg1"/>
                </a:solidFill>
              </a:rPr>
              <a:t>Chinese for Christ Theological Seminary</a:t>
            </a:r>
            <a:endParaRPr lang="en-US" altLang="zh-CN" b="1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289" t="52"/>
          <a:stretch>
            <a:fillRect/>
          </a:stretch>
        </p:blipFill>
        <p:spPr>
          <a:xfrm>
            <a:off x="3587794" y="1196752"/>
            <a:ext cx="1895702" cy="24381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344">
        <p:split orient="vert"/>
      </p:transition>
    </mc:Choice>
    <mc:Fallback xmlns="">
      <p:transition spd="slow" advTm="534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3771" y="3789040"/>
            <a:ext cx="40837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altLang="zh-CN" sz="2800" b="1" dirty="0" smtClean="0">
                <a:solidFill>
                  <a:schemeClr val="bg1"/>
                </a:solidFill>
              </a:rPr>
              <a:t>Mr</a:t>
            </a:r>
            <a:r>
              <a:rPr lang="en-US" altLang="zh-CN" sz="2800" b="1" dirty="0">
                <a:solidFill>
                  <a:schemeClr val="bg1"/>
                </a:solidFill>
              </a:rPr>
              <a:t>. 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Solomon </a:t>
            </a:r>
            <a:r>
              <a:rPr lang="en-US" altLang="zh-CN" sz="2800" b="1" dirty="0">
                <a:solidFill>
                  <a:schemeClr val="bg1"/>
                </a:solidFill>
              </a:rPr>
              <a:t>Yue Jr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.</a:t>
            </a:r>
          </a:p>
          <a:p>
            <a:pPr algn="ctr" fontAlgn="base"/>
            <a:endParaRPr lang="en-US" altLang="zh-CN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altLang="zh-CN" b="1" dirty="0">
                <a:solidFill>
                  <a:schemeClr val="bg1"/>
                </a:solidFill>
              </a:rPr>
              <a:t>RNC National Committeeman for </a:t>
            </a:r>
            <a:r>
              <a:rPr lang="en-US" altLang="zh-CN" b="1" dirty="0" smtClean="0">
                <a:solidFill>
                  <a:schemeClr val="bg1"/>
                </a:solidFill>
              </a:rPr>
              <a:t>Oregon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998" t="-2870" r="16927"/>
          <a:stretch>
            <a:fillRect/>
          </a:stretch>
        </p:blipFill>
        <p:spPr>
          <a:xfrm>
            <a:off x="3587792" y="1124744"/>
            <a:ext cx="1895703" cy="2515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250">
        <p:split orient="vert"/>
      </p:transition>
    </mc:Choice>
    <mc:Fallback xmlns="">
      <p:transition spd="slow" advTm="525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2802" y="4005064"/>
            <a:ext cx="500848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altLang="zh-CN" sz="2800" b="1" dirty="0" smtClean="0">
                <a:solidFill>
                  <a:schemeClr val="bg1"/>
                </a:solidFill>
              </a:rPr>
              <a:t>Mr. </a:t>
            </a:r>
            <a:r>
              <a:rPr lang="en-US" altLang="zh-CN" sz="2800" b="1" dirty="0" err="1" smtClean="0">
                <a:solidFill>
                  <a:schemeClr val="bg1"/>
                </a:solidFill>
              </a:rPr>
              <a:t>YuKong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 Zhao</a:t>
            </a:r>
          </a:p>
          <a:p>
            <a:pPr algn="ctr" fontAlgn="base"/>
            <a:endParaRPr lang="en-US" altLang="zh-CN" b="1" dirty="0">
              <a:solidFill>
                <a:schemeClr val="bg1"/>
              </a:solidFill>
            </a:endParaRPr>
          </a:p>
          <a:p>
            <a:pPr algn="ctr" fontAlgn="base"/>
            <a:r>
              <a:rPr lang="en-US" altLang="zh-CN" b="1" dirty="0" smtClean="0">
                <a:solidFill>
                  <a:schemeClr val="bg1"/>
                </a:solidFill>
              </a:rPr>
              <a:t>President</a:t>
            </a:r>
            <a:r>
              <a:rPr lang="en-US" altLang="zh-CN" b="1" dirty="0">
                <a:solidFill>
                  <a:schemeClr val="bg1"/>
                </a:solidFill>
              </a:rPr>
              <a:t>, Asian American Coalition for Education</a:t>
            </a:r>
            <a:r>
              <a:rPr lang="en-US" altLang="zh-CN" sz="2800" b="1" dirty="0">
                <a:solidFill>
                  <a:schemeClr val="bg1"/>
                </a:solidFill>
              </a:rPr>
              <a:t> </a:t>
            </a:r>
            <a:endParaRPr lang="en-US" altLang="zh-CN" sz="2800" b="1" dirty="0" smtClean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1412776"/>
            <a:ext cx="1786316" cy="243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3243" t="7046" r="15492" b="3098"/>
          <a:stretch>
            <a:fillRect/>
          </a:stretch>
        </p:blipFill>
        <p:spPr>
          <a:xfrm>
            <a:off x="3534798" y="1432702"/>
            <a:ext cx="1811710" cy="2418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250">
        <p:split orient="vert"/>
      </p:transition>
    </mc:Choice>
    <mc:Fallback xmlns="">
      <p:transition spd="slow" advTm="525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8089" y="4005064"/>
            <a:ext cx="528433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altLang="zh-CN" sz="2800" b="1" dirty="0" smtClean="0">
                <a:solidFill>
                  <a:schemeClr val="bg1"/>
                </a:solidFill>
              </a:rPr>
              <a:t>Hon</a:t>
            </a:r>
            <a:r>
              <a:rPr lang="en-US" altLang="zh-CN" sz="2800" b="1" dirty="0">
                <a:solidFill>
                  <a:schemeClr val="bg1"/>
                </a:solidFill>
              </a:rPr>
              <a:t>. </a:t>
            </a:r>
            <a:r>
              <a:rPr lang="en-US" altLang="zh-CN" sz="2800" b="1" dirty="0">
                <a:solidFill>
                  <a:schemeClr val="bg1"/>
                </a:solidFill>
              </a:rPr>
              <a:t>Amata </a:t>
            </a:r>
            <a:r>
              <a:rPr lang="en-US" altLang="zh-CN" sz="2800" b="1" dirty="0">
                <a:solidFill>
                  <a:schemeClr val="bg1"/>
                </a:solidFill>
              </a:rPr>
              <a:t>Cole</a:t>
            </a:r>
            <a:r>
              <a:rPr lang="en-US" altLang="zh-CN" sz="2800" b="1" dirty="0">
                <a:solidFill>
                  <a:schemeClr val="bg1"/>
                </a:solidFill>
              </a:rPr>
              <a:t>man</a:t>
            </a:r>
            <a:r>
              <a:rPr lang="en-US" altLang="zh-CN" sz="2800" b="1" dirty="0">
                <a:solidFill>
                  <a:schemeClr val="bg1"/>
                </a:solidFill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</a:rPr>
              <a:t>Radewagen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 algn="ctr" fontAlgn="base"/>
            <a:endParaRPr lang="en-US" altLang="zh-CN" b="1" dirty="0">
              <a:solidFill>
                <a:schemeClr val="bg1"/>
              </a:solidFill>
            </a:endParaRPr>
          </a:p>
          <a:p>
            <a:pPr algn="ctr" fontAlgn="base"/>
            <a:r>
              <a:rPr lang="en-US" altLang="zh-CN" b="1" dirty="0">
                <a:solidFill>
                  <a:schemeClr val="bg1"/>
                </a:solidFill>
              </a:rPr>
              <a:t>U.S. Representative for American </a:t>
            </a:r>
            <a:r>
              <a:rPr lang="en-US" altLang="zh-CN" b="1" dirty="0" smtClean="0">
                <a:solidFill>
                  <a:schemeClr val="bg1"/>
                </a:solidFill>
              </a:rPr>
              <a:t>Samoa</a:t>
            </a:r>
          </a:p>
          <a:p>
            <a:pPr algn="ctr" fontAlgn="base"/>
            <a:r>
              <a:rPr lang="en-US" altLang="zh-CN" b="1" dirty="0" smtClean="0">
                <a:solidFill>
                  <a:schemeClr val="bg1"/>
                </a:solidFill>
              </a:rPr>
              <a:t>RNC National Committeewoman for American Samoa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794" r="6072" b="15244"/>
          <a:stretch>
            <a:fillRect/>
          </a:stretch>
        </p:blipFill>
        <p:spPr>
          <a:xfrm>
            <a:off x="3563888" y="1216443"/>
            <a:ext cx="2207453" cy="2788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266">
        <p:split orient="vert"/>
      </p:transition>
    </mc:Choice>
    <mc:Fallback xmlns="">
      <p:transition spd="slow" advTm="426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717032"/>
            <a:ext cx="7661393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s-ES" altLang="zh-CN" sz="2800" b="1" dirty="0" err="1" smtClean="0">
                <a:solidFill>
                  <a:schemeClr val="bg1"/>
                </a:solidFill>
              </a:rPr>
              <a:t>Hon</a:t>
            </a:r>
            <a:r>
              <a:rPr lang="es-ES" altLang="zh-CN" sz="2800" b="1" dirty="0">
                <a:solidFill>
                  <a:schemeClr val="bg1"/>
                </a:solidFill>
              </a:rPr>
              <a:t>. Juan Carlos </a:t>
            </a:r>
            <a:r>
              <a:rPr lang="es-ES" altLang="zh-CN" sz="2800" b="1" dirty="0" smtClean="0">
                <a:solidFill>
                  <a:schemeClr val="bg1"/>
                </a:solidFill>
              </a:rPr>
              <a:t>Benítez</a:t>
            </a:r>
          </a:p>
          <a:p>
            <a:pPr algn="ctr" fontAlgn="base"/>
            <a:endParaRPr lang="en-US" altLang="zh-CN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altLang="zh-CN" b="1" dirty="0">
                <a:solidFill>
                  <a:schemeClr val="bg1"/>
                </a:solidFill>
              </a:rPr>
              <a:t>Former, Special Counsel for Immigration Related Unfair Employment Practices</a:t>
            </a:r>
            <a:r>
              <a:rPr lang="en-US" altLang="zh-CN" b="1" dirty="0" smtClean="0">
                <a:solidFill>
                  <a:schemeClr val="bg1"/>
                </a:solidFill>
              </a:rPr>
              <a:t>,</a:t>
            </a:r>
          </a:p>
          <a:p>
            <a:pPr algn="ctr" fontAlgn="base"/>
            <a:r>
              <a:rPr lang="en-US" altLang="zh-CN" b="1" dirty="0" smtClean="0">
                <a:solidFill>
                  <a:schemeClr val="bg1"/>
                </a:solidFill>
              </a:rPr>
              <a:t> </a:t>
            </a:r>
            <a:r>
              <a:rPr lang="en-US" altLang="zh-CN" b="1" dirty="0">
                <a:solidFill>
                  <a:schemeClr val="bg1"/>
                </a:solidFill>
              </a:rPr>
              <a:t>U.S. DOJ, Civil Rights </a:t>
            </a:r>
            <a:r>
              <a:rPr lang="en-US" altLang="zh-CN" b="1" dirty="0" smtClean="0">
                <a:solidFill>
                  <a:schemeClr val="bg1"/>
                </a:solidFill>
              </a:rPr>
              <a:t>Division</a:t>
            </a:r>
            <a:endParaRPr lang="en-US" altLang="zh-CN" b="1" dirty="0">
              <a:solidFill>
                <a:schemeClr val="bg1"/>
              </a:solidFill>
            </a:endParaRPr>
          </a:p>
          <a:p>
            <a:pPr algn="ctr" fontAlgn="base"/>
            <a:r>
              <a:rPr lang="en-US" altLang="zh-CN" b="1" dirty="0" smtClean="0">
                <a:solidFill>
                  <a:schemeClr val="bg1"/>
                </a:solidFill>
              </a:rPr>
              <a:t>President, </a:t>
            </a:r>
            <a:r>
              <a:rPr lang="en-US" altLang="zh-CN" b="1" dirty="0">
                <a:solidFill>
                  <a:schemeClr val="bg1"/>
                </a:solidFill>
              </a:rPr>
              <a:t>Asian &amp; Pacific Islander Conservative </a:t>
            </a:r>
            <a:r>
              <a:rPr lang="en-US" altLang="zh-CN" b="1" dirty="0" smtClean="0">
                <a:solidFill>
                  <a:schemeClr val="bg1"/>
                </a:solidFill>
              </a:rPr>
              <a:t>Council</a:t>
            </a:r>
            <a:endParaRPr lang="en-US" altLang="zh-CN" b="1" dirty="0">
              <a:solidFill>
                <a:schemeClr val="bg1"/>
              </a:solidFill>
            </a:endParaRPr>
          </a:p>
          <a:p>
            <a:pPr algn="ctr" fontAlgn="base"/>
            <a:r>
              <a:rPr lang="en-US" altLang="zh-CN" b="1" dirty="0" smtClean="0">
                <a:solidFill>
                  <a:schemeClr val="bg1"/>
                </a:solidFill>
              </a:rPr>
              <a:t>President, </a:t>
            </a:r>
            <a:r>
              <a:rPr lang="en-US" altLang="zh-CN" b="1" dirty="0">
                <a:solidFill>
                  <a:schemeClr val="bg1"/>
                </a:solidFill>
              </a:rPr>
              <a:t>Washington Pacific Economic Development Group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4" t="3572" r="284"/>
          <a:stretch>
            <a:fillRect/>
          </a:stretch>
        </p:blipFill>
        <p:spPr bwMode="auto">
          <a:xfrm>
            <a:off x="3563888" y="1628800"/>
            <a:ext cx="181255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110">
        <p:split orient="vert"/>
      </p:transition>
    </mc:Choice>
    <mc:Fallback xmlns="">
      <p:transition spd="slow" advTm="511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3534" y="4293096"/>
            <a:ext cx="712496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altLang="zh-CN" sz="2800" b="1" dirty="0" smtClean="0">
                <a:solidFill>
                  <a:schemeClr val="bg1"/>
                </a:solidFill>
              </a:rPr>
              <a:t>Mr. James Ada</a:t>
            </a:r>
          </a:p>
          <a:p>
            <a:pPr algn="ctr" fontAlgn="base"/>
            <a:endParaRPr lang="en-US" altLang="zh-CN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altLang="zh-CN" b="1" dirty="0" smtClean="0">
                <a:solidFill>
                  <a:schemeClr val="bg1"/>
                </a:solidFill>
              </a:rPr>
              <a:t>RNC Chairman</a:t>
            </a:r>
          </a:p>
          <a:p>
            <a:pPr algn="ctr" fontAlgn="base"/>
            <a:r>
              <a:rPr lang="en-US" altLang="zh-CN" b="1" dirty="0" smtClean="0">
                <a:solidFill>
                  <a:schemeClr val="bg1"/>
                </a:solidFill>
              </a:rPr>
              <a:t>Republican Party of </a:t>
            </a:r>
            <a:r>
              <a:rPr lang="en-US" altLang="zh-CN" b="1" dirty="0">
                <a:solidFill>
                  <a:schemeClr val="bg1"/>
                </a:solidFill>
              </a:rPr>
              <a:t>the </a:t>
            </a:r>
            <a:r>
              <a:rPr lang="en-US" altLang="zh-CN" b="1" dirty="0" smtClean="0">
                <a:solidFill>
                  <a:schemeClr val="bg1"/>
                </a:solidFill>
              </a:rPr>
              <a:t>Commonwealth of the Northern </a:t>
            </a:r>
            <a:r>
              <a:rPr lang="en-US" altLang="zh-CN" b="1" dirty="0">
                <a:solidFill>
                  <a:schemeClr val="bg1"/>
                </a:solidFill>
              </a:rPr>
              <a:t>Mariana </a:t>
            </a:r>
            <a:r>
              <a:rPr lang="en-US" altLang="zh-CN" b="1" dirty="0" smtClean="0">
                <a:solidFill>
                  <a:schemeClr val="bg1"/>
                </a:solidFill>
              </a:rPr>
              <a:t>Islands</a:t>
            </a:r>
          </a:p>
          <a:p>
            <a:pPr algn="ctr" fontAlgn="base"/>
            <a:r>
              <a:rPr lang="en-US" altLang="zh-CN" b="1" dirty="0" smtClean="0">
                <a:solidFill>
                  <a:schemeClr val="bg1"/>
                </a:solidFill>
              </a:rPr>
              <a:t>Secretary, Department of Public Works CNMI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714" t="26099" r="16721" b="26099"/>
          <a:stretch>
            <a:fillRect/>
          </a:stretch>
        </p:blipFill>
        <p:spPr>
          <a:xfrm>
            <a:off x="3563887" y="1196752"/>
            <a:ext cx="2304257" cy="2783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391">
        <p:split orient="vert"/>
      </p:transition>
    </mc:Choice>
    <mc:Fallback xmlns="">
      <p:transition spd="slow" advTm="539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2938" y="4293096"/>
            <a:ext cx="37796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altLang="zh-CN" sz="2800" b="1" dirty="0" smtClean="0">
                <a:solidFill>
                  <a:schemeClr val="bg1"/>
                </a:solidFill>
              </a:rPr>
              <a:t>Mr. </a:t>
            </a:r>
            <a:r>
              <a:rPr lang="en-US" altLang="zh-CN" sz="2800" b="1" dirty="0">
                <a:solidFill>
                  <a:schemeClr val="bg1"/>
                </a:solidFill>
              </a:rPr>
              <a:t>David </a:t>
            </a:r>
            <a:r>
              <a:rPr lang="en-US" altLang="zh-CN" sz="2800" b="1" dirty="0" err="1">
                <a:solidFill>
                  <a:schemeClr val="bg1"/>
                </a:solidFill>
              </a:rPr>
              <a:t>Atalig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 algn="ctr" fontAlgn="base"/>
            <a:endParaRPr lang="en-US" altLang="zh-CN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altLang="zh-CN" b="1" dirty="0">
                <a:solidFill>
                  <a:schemeClr val="bg1"/>
                </a:solidFill>
              </a:rPr>
              <a:t>President of the CNMI San Diego </a:t>
            </a:r>
            <a:r>
              <a:rPr lang="en-US" altLang="zh-CN" b="1" dirty="0" smtClean="0">
                <a:solidFill>
                  <a:schemeClr val="bg1"/>
                </a:solidFill>
              </a:rPr>
              <a:t>Club</a:t>
            </a:r>
            <a:endParaRPr lang="en-US" altLang="zh-CN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607" y="1196752"/>
            <a:ext cx="1926816" cy="278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8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391">
        <p:split orient="vert"/>
      </p:transition>
    </mc:Choice>
    <mc:Fallback xmlns="">
      <p:transition spd="slow" advTm="539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149080"/>
            <a:ext cx="642419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altLang="zh-CN" sz="2800" b="1" dirty="0" smtClean="0">
                <a:solidFill>
                  <a:schemeClr val="bg1"/>
                </a:solidFill>
              </a:rPr>
              <a:t>Rep. Ivan Blanco</a:t>
            </a:r>
          </a:p>
          <a:p>
            <a:pPr algn="ctr" fontAlgn="base"/>
            <a:endParaRPr lang="en-US" altLang="zh-CN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altLang="zh-CN" b="1" dirty="0" smtClean="0">
                <a:solidFill>
                  <a:schemeClr val="bg1"/>
                </a:solidFill>
              </a:rPr>
              <a:t>Republican State Representative, 20</a:t>
            </a:r>
            <a:r>
              <a:rPr lang="en-US" altLang="zh-CN" b="1" baseline="30000" dirty="0" smtClean="0">
                <a:solidFill>
                  <a:schemeClr val="bg1"/>
                </a:solidFill>
              </a:rPr>
              <a:t>th</a:t>
            </a:r>
            <a:r>
              <a:rPr lang="en-US" altLang="zh-CN" b="1" dirty="0" smtClean="0">
                <a:solidFill>
                  <a:schemeClr val="bg1"/>
                </a:solidFill>
              </a:rPr>
              <a:t> Commonwealth Legislature</a:t>
            </a:r>
          </a:p>
          <a:p>
            <a:pPr algn="ctr" fontAlgn="base"/>
            <a:r>
              <a:rPr lang="en-US" altLang="zh-CN" b="1" dirty="0" smtClean="0">
                <a:solidFill>
                  <a:schemeClr val="bg1"/>
                </a:solidFill>
              </a:rPr>
              <a:t> Commonwealth of the Northern </a:t>
            </a:r>
            <a:r>
              <a:rPr lang="en-US" altLang="zh-CN" b="1" dirty="0">
                <a:solidFill>
                  <a:schemeClr val="bg1"/>
                </a:solidFill>
              </a:rPr>
              <a:t>Mariana </a:t>
            </a:r>
            <a:r>
              <a:rPr lang="en-US" altLang="zh-CN" b="1" dirty="0" smtClean="0">
                <a:solidFill>
                  <a:schemeClr val="bg1"/>
                </a:solidFill>
              </a:rPr>
              <a:t>Islands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1196752"/>
            <a:ext cx="2335262" cy="27974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47">
        <p:split orient="vert"/>
      </p:transition>
    </mc:Choice>
    <mc:Fallback xmlns="">
      <p:transition spd="slow" advTm="454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4348" y="4052098"/>
            <a:ext cx="474258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altLang="zh-CN" sz="2800" b="1" dirty="0" smtClean="0">
                <a:solidFill>
                  <a:schemeClr val="bg1"/>
                </a:solidFill>
              </a:rPr>
              <a:t>Ms. Jennifer Carnahan</a:t>
            </a:r>
          </a:p>
          <a:p>
            <a:pPr algn="ctr" fontAlgn="base"/>
            <a:endParaRPr lang="en-US" altLang="zh-CN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altLang="zh-CN" b="1" dirty="0">
                <a:solidFill>
                  <a:schemeClr val="bg1"/>
                </a:solidFill>
              </a:rPr>
              <a:t>Chairwoman of Minnesota Republican Party</a:t>
            </a:r>
          </a:p>
          <a:p>
            <a:pPr algn="ctr" fontAlgn="base"/>
            <a:r>
              <a:rPr lang="en-US" altLang="zh-CN" b="1" dirty="0">
                <a:solidFill>
                  <a:schemeClr val="bg1"/>
                </a:solidFill>
              </a:rPr>
              <a:t>Founder and General Manager of Primrose Park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1556792"/>
            <a:ext cx="2224149" cy="222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922">
        <p:split orient="vert"/>
      </p:transition>
    </mc:Choice>
    <mc:Fallback xmlns="">
      <p:transition spd="slow" advTm="492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2285" y="3861048"/>
            <a:ext cx="37268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altLang="zh-CN" sz="2800" b="1" smtClean="0">
                <a:solidFill>
                  <a:schemeClr val="bg1"/>
                </a:solidFill>
              </a:rPr>
              <a:t>Ms</a:t>
            </a:r>
            <a:r>
              <a:rPr lang="en-US" altLang="zh-CN" sz="2800" b="1" dirty="0">
                <a:solidFill>
                  <a:schemeClr val="bg1"/>
                </a:solidFill>
              </a:rPr>
              <a:t>. Elisa 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Chan</a:t>
            </a:r>
          </a:p>
          <a:p>
            <a:pPr algn="ctr" fontAlgn="base"/>
            <a:endParaRPr lang="en-US" altLang="zh-CN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altLang="zh-CN" b="1" dirty="0">
                <a:solidFill>
                  <a:schemeClr val="bg1"/>
                </a:solidFill>
              </a:rPr>
              <a:t>Former San Antonio Council Member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1272" y="1772816"/>
            <a:ext cx="2768880" cy="184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438">
        <p:split orient="vert"/>
      </p:transition>
    </mc:Choice>
    <mc:Fallback xmlns="">
      <p:transition spd="slow" advTm="543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4242</TotalTime>
  <Words>766</Words>
  <Application>Microsoft Office PowerPoint</Application>
  <PresentationFormat>全屏显示(4:3)</PresentationFormat>
  <Paragraphs>166</Paragraphs>
  <Slides>40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1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tata</dc:creator>
  <cp:lastModifiedBy>suzy</cp:lastModifiedBy>
  <cp:revision>85</cp:revision>
  <dcterms:created xsi:type="dcterms:W3CDTF">2017-05-11T01:53:39Z</dcterms:created>
  <dcterms:modified xsi:type="dcterms:W3CDTF">2017-06-06T05:16:31Z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2052-10.1.0.6391</vt:lpwstr>
  </property>
</Properties>
</file>